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1" r:id="rId4"/>
  </p:sldMasterIdLst>
  <p:notesMasterIdLst>
    <p:notesMasterId r:id="rId24"/>
  </p:notesMasterIdLst>
  <p:handoutMasterIdLst>
    <p:handoutMasterId r:id="rId25"/>
  </p:handoutMasterIdLst>
  <p:sldIdLst>
    <p:sldId id="306" r:id="rId5"/>
    <p:sldId id="318" r:id="rId6"/>
    <p:sldId id="308" r:id="rId7"/>
    <p:sldId id="315" r:id="rId8"/>
    <p:sldId id="319" r:id="rId9"/>
    <p:sldId id="316" r:id="rId10"/>
    <p:sldId id="317" r:id="rId11"/>
    <p:sldId id="321" r:id="rId12"/>
    <p:sldId id="322" r:id="rId13"/>
    <p:sldId id="323" r:id="rId14"/>
    <p:sldId id="324" r:id="rId15"/>
    <p:sldId id="332" r:id="rId16"/>
    <p:sldId id="326" r:id="rId17"/>
    <p:sldId id="327" r:id="rId18"/>
    <p:sldId id="328" r:id="rId19"/>
    <p:sldId id="329" r:id="rId20"/>
    <p:sldId id="314" r:id="rId21"/>
    <p:sldId id="330" r:id="rId22"/>
    <p:sldId id="31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0346F0F1-920B-AEF3-01C1-33B7608E2259}" name="Julakanti Tejeswar" initials="JT" userId="a166bcea281bf2e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576733"/>
    <a:srgbClr val="00FF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84967" autoAdjust="0"/>
  </p:normalViewPr>
  <p:slideViewPr>
    <p:cSldViewPr snapToGrid="0">
      <p:cViewPr varScale="1">
        <p:scale>
          <a:sx n="111" d="100"/>
          <a:sy n="111" d="100"/>
        </p:scale>
        <p:origin x="600"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akanti Tejeswar" userId="a166bcea281bf2ee" providerId="LiveId" clId="{482B31A8-6A0D-4984-B43E-DF76FDE4CDFE}"/>
    <pc:docChg chg="delSld">
      <pc:chgData name="Julakanti Tejeswar" userId="a166bcea281bf2ee" providerId="LiveId" clId="{482B31A8-6A0D-4984-B43E-DF76FDE4CDFE}" dt="2022-06-16T06:41:20.652" v="0" actId="2696"/>
      <pc:docMkLst>
        <pc:docMk/>
      </pc:docMkLst>
      <pc:sldChg chg="del">
        <pc:chgData name="Julakanti Tejeswar" userId="a166bcea281bf2ee" providerId="LiveId" clId="{482B31A8-6A0D-4984-B43E-DF76FDE4CDFE}" dt="2022-06-16T06:41:20.652" v="0" actId="2696"/>
        <pc:sldMkLst>
          <pc:docMk/>
          <pc:sldMk cId="2270028676" sldId="31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42FE4E-9B5E-2B03-7C22-100047018D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1</a:t>
            </a:r>
          </a:p>
        </p:txBody>
      </p:sp>
      <p:sp>
        <p:nvSpPr>
          <p:cNvPr id="3" name="Date Placeholder 2">
            <a:extLst>
              <a:ext uri="{FF2B5EF4-FFF2-40B4-BE49-F238E27FC236}">
                <a16:creationId xmlns:a16="http://schemas.microsoft.com/office/drawing/2014/main" id="{13EE55DC-C6BE-B9FB-2A34-49EB6F7E07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1AE76D-4541-445C-8F37-644D7BB97E45}" type="datetimeFigureOut">
              <a:rPr lang="en-US" smtClean="0"/>
              <a:t>6/16/2022</a:t>
            </a:fld>
            <a:endParaRPr lang="en-US"/>
          </a:p>
        </p:txBody>
      </p:sp>
      <p:sp>
        <p:nvSpPr>
          <p:cNvPr id="4" name="Footer Placeholder 3">
            <a:extLst>
              <a:ext uri="{FF2B5EF4-FFF2-40B4-BE49-F238E27FC236}">
                <a16:creationId xmlns:a16="http://schemas.microsoft.com/office/drawing/2014/main" id="{2005D7AC-9AA6-3D05-5172-6A66AA0B24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0DD995-F5CD-EFF0-A7C7-2CEA349E81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7C9A36-136D-4712-998A-4F4F0A809D24}" type="slidenum">
              <a:rPr lang="en-US" smtClean="0"/>
              <a:t>‹#›</a:t>
            </a:fld>
            <a:endParaRPr lang="en-US"/>
          </a:p>
        </p:txBody>
      </p:sp>
    </p:spTree>
    <p:extLst>
      <p:ext uri="{BB962C8B-B14F-4D97-AF65-F5344CB8AC3E}">
        <p14:creationId xmlns:p14="http://schemas.microsoft.com/office/powerpoint/2010/main" val="134153314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1</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r>
              <a:rPr lang="en-US"/>
              <a:t>9/3/20XX</a:t>
            </a:r>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84106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133296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742363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85449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2452895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515567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738350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876365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2377883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a:t>9/3/20XX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2738121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a:t>9/3/20XX</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97393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2463909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7" name="Graphic 12">
            <a:extLst>
              <a:ext uri="{FF2B5EF4-FFF2-40B4-BE49-F238E27FC236}">
                <a16:creationId xmlns:a16="http://schemas.microsoft.com/office/drawing/2014/main" id="{9F8AE6D6-98DF-493D-E70B-CC01C596097B}"/>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8" name="Graphic 13">
            <a:extLst>
              <a:ext uri="{FF2B5EF4-FFF2-40B4-BE49-F238E27FC236}">
                <a16:creationId xmlns:a16="http://schemas.microsoft.com/office/drawing/2014/main" id="{CA0F1BFE-2C3E-60FE-7647-7C5BD4C339BA}"/>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9" name="Graphic 15">
            <a:extLst>
              <a:ext uri="{FF2B5EF4-FFF2-40B4-BE49-F238E27FC236}">
                <a16:creationId xmlns:a16="http://schemas.microsoft.com/office/drawing/2014/main" id="{548278E5-5503-C1CA-DF13-A4984C48BC6B}"/>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0" name="Graphic 22">
            <a:extLst>
              <a:ext uri="{FF2B5EF4-FFF2-40B4-BE49-F238E27FC236}">
                <a16:creationId xmlns:a16="http://schemas.microsoft.com/office/drawing/2014/main" id="{A8F4F888-EAF9-6013-904C-2B3ACAE8F58F}"/>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F8C17F53-58AE-4529-C985-003CE12576D5}"/>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2" name="Graphic 23">
            <a:extLst>
              <a:ext uri="{FF2B5EF4-FFF2-40B4-BE49-F238E27FC236}">
                <a16:creationId xmlns:a16="http://schemas.microsoft.com/office/drawing/2014/main" id="{4EFBD158-63B5-82A0-DBDE-6E5464AE48B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921378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8" name="Graphic 15">
            <a:extLst>
              <a:ext uri="{FF2B5EF4-FFF2-40B4-BE49-F238E27FC236}">
                <a16:creationId xmlns:a16="http://schemas.microsoft.com/office/drawing/2014/main" id="{522D32E7-DC9A-BFD1-D52D-9875A0083ED9}"/>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9" name="Graphic 16">
            <a:extLst>
              <a:ext uri="{FF2B5EF4-FFF2-40B4-BE49-F238E27FC236}">
                <a16:creationId xmlns:a16="http://schemas.microsoft.com/office/drawing/2014/main" id="{16DA6803-9DA0-A8A9-1010-9AE6B7EF48E5}"/>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0" name="Graphic 14">
            <a:extLst>
              <a:ext uri="{FF2B5EF4-FFF2-40B4-BE49-F238E27FC236}">
                <a16:creationId xmlns:a16="http://schemas.microsoft.com/office/drawing/2014/main" id="{47F65CD5-F42C-80AD-CECB-F25EA3223AB4}"/>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398181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
        <p:nvSpPr>
          <p:cNvPr id="10" name="Graphic 15">
            <a:extLst>
              <a:ext uri="{FF2B5EF4-FFF2-40B4-BE49-F238E27FC236}">
                <a16:creationId xmlns:a16="http://schemas.microsoft.com/office/drawing/2014/main" id="{558CCA74-512D-5ED5-8EFC-4074FE489798}"/>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1" name="Graphic 16">
            <a:extLst>
              <a:ext uri="{FF2B5EF4-FFF2-40B4-BE49-F238E27FC236}">
                <a16:creationId xmlns:a16="http://schemas.microsoft.com/office/drawing/2014/main" id="{CCE72A0B-C072-7E9F-297E-A55A3826FDB4}"/>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Graphic 14">
            <a:extLst>
              <a:ext uri="{FF2B5EF4-FFF2-40B4-BE49-F238E27FC236}">
                <a16:creationId xmlns:a16="http://schemas.microsoft.com/office/drawing/2014/main" id="{E4D25A5C-0948-CF8C-E6C9-CD59EC8A3E46}"/>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303390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51334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9/3/20XX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922442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051621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894049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a:t>9/3/20XX</a:t>
            </a:r>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832269074"/>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2" r:id="rId19"/>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2486025" y="-1442003"/>
            <a:ext cx="10344152" cy="2535791"/>
          </a:xfrm>
        </p:spPr>
        <p:txBody>
          <a:bodyPr>
            <a:normAutofit/>
          </a:bodyPr>
          <a:lstStyle/>
          <a:p>
            <a:r>
              <a:rPr lang="en-US" sz="3000" b="1" dirty="0">
                <a:solidFill>
                  <a:srgbClr val="000000"/>
                </a:solidFill>
                <a:latin typeface="Times New Roman" panose="02020603050405020304" pitchFamily="18" charset="0"/>
                <a:cs typeface="Times New Roman" panose="02020603050405020304" pitchFamily="18" charset="0"/>
              </a:rPr>
              <a:t>CONSULTANCY MANAGEMENT SYSTEM</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4290716" y="5731096"/>
            <a:ext cx="2657477" cy="891213"/>
          </a:xfrm>
        </p:spPr>
        <p:txBody>
          <a:bodyPr>
            <a:normAutofit/>
          </a:bodyPr>
          <a:lstStyle/>
          <a:p>
            <a:pPr algn="ctr"/>
            <a:r>
              <a:rPr lang="en-US" sz="1800" dirty="0">
                <a:latin typeface="+mj-lt"/>
              </a:rPr>
              <a:t>SUBMITTED TO:</a:t>
            </a:r>
          </a:p>
          <a:p>
            <a:pPr algn="ctr"/>
            <a:r>
              <a:rPr lang="en-US" sz="1800" dirty="0">
                <a:solidFill>
                  <a:schemeClr val="tx1"/>
                </a:solidFill>
                <a:latin typeface="+mj-lt"/>
              </a:rPr>
              <a:t>DR. REZA SADEGHI</a:t>
            </a:r>
          </a:p>
        </p:txBody>
      </p:sp>
      <p:sp>
        <p:nvSpPr>
          <p:cNvPr id="4" name="TextBox 3">
            <a:extLst>
              <a:ext uri="{FF2B5EF4-FFF2-40B4-BE49-F238E27FC236}">
                <a16:creationId xmlns:a16="http://schemas.microsoft.com/office/drawing/2014/main" id="{0C15AC44-23A4-833C-F533-96A546D1EEE9}"/>
              </a:ext>
            </a:extLst>
          </p:cNvPr>
          <p:cNvSpPr txBox="1"/>
          <p:nvPr/>
        </p:nvSpPr>
        <p:spPr>
          <a:xfrm>
            <a:off x="3995962" y="1163580"/>
            <a:ext cx="5176389" cy="369332"/>
          </a:xfrm>
          <a:prstGeom prst="rect">
            <a:avLst/>
          </a:prstGeom>
          <a:noFill/>
        </p:spPr>
        <p:txBody>
          <a:bodyPr wrap="square" rtlCol="0">
            <a:spAutoFit/>
          </a:bodyPr>
          <a:lstStyle/>
          <a:p>
            <a:r>
              <a:rPr lang="en-US" b="1" dirty="0">
                <a:solidFill>
                  <a:srgbClr val="002060"/>
                </a:solidFill>
                <a:latin typeface="Times New Roman" panose="02020603050405020304" pitchFamily="18" charset="0"/>
                <a:cs typeface="Times New Roman" panose="02020603050405020304" pitchFamily="18" charset="0"/>
              </a:rPr>
              <a:t> ADVANCE DATABASE DESIGN</a:t>
            </a:r>
          </a:p>
        </p:txBody>
      </p:sp>
      <p:sp>
        <p:nvSpPr>
          <p:cNvPr id="80" name="TextBox 79">
            <a:extLst>
              <a:ext uri="{FF2B5EF4-FFF2-40B4-BE49-F238E27FC236}">
                <a16:creationId xmlns:a16="http://schemas.microsoft.com/office/drawing/2014/main" id="{35823F09-A5CC-1C66-A39B-ED319D41B270}"/>
              </a:ext>
            </a:extLst>
          </p:cNvPr>
          <p:cNvSpPr txBox="1"/>
          <p:nvPr/>
        </p:nvSpPr>
        <p:spPr>
          <a:xfrm>
            <a:off x="5047517" y="1478638"/>
            <a:ext cx="6395976" cy="584775"/>
          </a:xfrm>
          <a:prstGeom prst="rect">
            <a:avLst/>
          </a:prstGeom>
          <a:noFill/>
        </p:spPr>
        <p:txBody>
          <a:bodyPr wrap="square">
            <a:spAutoFit/>
          </a:bodyPr>
          <a:lstStyle/>
          <a:p>
            <a:r>
              <a:rPr lang="en-US" sz="3200" b="1" dirty="0">
                <a:solidFill>
                  <a:schemeClr val="tx2">
                    <a:lumMod val="20000"/>
                    <a:lumOff val="80000"/>
                  </a:schemeClr>
                </a:solidFill>
                <a:latin typeface="Times New Roman" panose="02020603050405020304" pitchFamily="18" charset="0"/>
                <a:cs typeface="Times New Roman" panose="02020603050405020304" pitchFamily="18" charset="0"/>
              </a:rPr>
              <a:t>FAB-5</a:t>
            </a:r>
            <a:endParaRPr lang="en-US" sz="2400" dirty="0">
              <a:solidFill>
                <a:schemeClr val="tx2">
                  <a:lumMod val="20000"/>
                  <a:lumOff val="80000"/>
                </a:schemeClr>
              </a:solidFill>
            </a:endParaRPr>
          </a:p>
        </p:txBody>
      </p:sp>
      <p:sp>
        <p:nvSpPr>
          <p:cNvPr id="81" name="TextBox 80">
            <a:extLst>
              <a:ext uri="{FF2B5EF4-FFF2-40B4-BE49-F238E27FC236}">
                <a16:creationId xmlns:a16="http://schemas.microsoft.com/office/drawing/2014/main" id="{AF278797-819C-757D-6878-6BD424887455}"/>
              </a:ext>
            </a:extLst>
          </p:cNvPr>
          <p:cNvSpPr txBox="1"/>
          <p:nvPr/>
        </p:nvSpPr>
        <p:spPr>
          <a:xfrm>
            <a:off x="5139591" y="1991797"/>
            <a:ext cx="2889130" cy="369332"/>
          </a:xfrm>
          <a:prstGeom prst="rect">
            <a:avLst/>
          </a:prstGeom>
          <a:noFill/>
        </p:spPr>
        <p:txBody>
          <a:bodyPr wrap="square">
            <a:spAutoFit/>
          </a:bodyPr>
          <a:lstStyle/>
          <a:p>
            <a:r>
              <a:rPr lang="en-US" sz="1800" dirty="0">
                <a:solidFill>
                  <a:srgbClr val="FF0000"/>
                </a:solidFill>
                <a:latin typeface="Times New Roman" panose="02020603050405020304" pitchFamily="18" charset="0"/>
                <a:cs typeface="Times New Roman" panose="02020603050405020304" pitchFamily="18" charset="0"/>
              </a:rPr>
              <a:t>CS603-D</a:t>
            </a:r>
          </a:p>
        </p:txBody>
      </p:sp>
      <p:sp>
        <p:nvSpPr>
          <p:cNvPr id="8" name="TextBox 7">
            <a:extLst>
              <a:ext uri="{FF2B5EF4-FFF2-40B4-BE49-F238E27FC236}">
                <a16:creationId xmlns:a16="http://schemas.microsoft.com/office/drawing/2014/main" id="{118762AF-9B6F-5FFD-CA4D-8E0C177248D7}"/>
              </a:ext>
            </a:extLst>
          </p:cNvPr>
          <p:cNvSpPr txBox="1"/>
          <p:nvPr/>
        </p:nvSpPr>
        <p:spPr>
          <a:xfrm>
            <a:off x="5047517" y="2268640"/>
            <a:ext cx="1838083" cy="276999"/>
          </a:xfrm>
          <a:prstGeom prst="rect">
            <a:avLst/>
          </a:prstGeom>
          <a:noFill/>
        </p:spPr>
        <p:txBody>
          <a:bodyPr wrap="square" rtlCol="0">
            <a:spAutoFit/>
          </a:bodyPr>
          <a:lstStyle/>
          <a:p>
            <a:r>
              <a:rPr lang="en-US" sz="1200" dirty="0">
                <a:solidFill>
                  <a:schemeClr val="bg1">
                    <a:lumMod val="95000"/>
                    <a:lumOff val="5000"/>
                  </a:schemeClr>
                </a:solidFill>
                <a:latin typeface="Times New Roman" panose="02020603050405020304" pitchFamily="18" charset="0"/>
                <a:cs typeface="Times New Roman" panose="02020603050405020304" pitchFamily="18" charset="0"/>
              </a:rPr>
              <a:t>Late Spring 2022</a:t>
            </a:r>
          </a:p>
        </p:txBody>
      </p:sp>
      <p:pic>
        <p:nvPicPr>
          <p:cNvPr id="89" name="Picture 88" descr="A picture containing logo&#10;&#10;Description automatically generated">
            <a:extLst>
              <a:ext uri="{FF2B5EF4-FFF2-40B4-BE49-F238E27FC236}">
                <a16:creationId xmlns:a16="http://schemas.microsoft.com/office/drawing/2014/main" id="{3E9601B0-AD49-57C7-12D2-ECD4B5A54629}"/>
              </a:ext>
            </a:extLst>
          </p:cNvPr>
          <p:cNvPicPr>
            <a:picLocks noChangeAspect="1"/>
          </p:cNvPicPr>
          <p:nvPr/>
        </p:nvPicPr>
        <p:blipFill>
          <a:blip r:embed="rId3"/>
          <a:stretch>
            <a:fillRect/>
          </a:stretch>
        </p:blipFill>
        <p:spPr>
          <a:xfrm>
            <a:off x="4561160" y="2514466"/>
            <a:ext cx="2116591" cy="1951233"/>
          </a:xfrm>
          <a:prstGeom prst="ellipse">
            <a:avLst/>
          </a:prstGeom>
          <a:ln>
            <a:noFill/>
          </a:ln>
          <a:effectLst>
            <a:softEdge rad="112500"/>
          </a:effectLst>
        </p:spPr>
      </p:pic>
      <p:sp>
        <p:nvSpPr>
          <p:cNvPr id="90" name="TextBox 89">
            <a:extLst>
              <a:ext uri="{FF2B5EF4-FFF2-40B4-BE49-F238E27FC236}">
                <a16:creationId xmlns:a16="http://schemas.microsoft.com/office/drawing/2014/main" id="{46E637EC-049F-4C62-73DF-19AD981F747B}"/>
              </a:ext>
            </a:extLst>
          </p:cNvPr>
          <p:cNvSpPr txBox="1"/>
          <p:nvPr/>
        </p:nvSpPr>
        <p:spPr>
          <a:xfrm>
            <a:off x="2790453" y="4370035"/>
            <a:ext cx="6071729" cy="1015663"/>
          </a:xfrm>
          <a:prstGeom prst="rect">
            <a:avLst/>
          </a:prstGeom>
          <a:noFill/>
        </p:spPr>
        <p:txBody>
          <a:bodyPr wrap="square" rtlCol="0">
            <a:spAutoFit/>
          </a:bodyPr>
          <a:lstStyle/>
          <a:p>
            <a:pPr algn="ctr"/>
            <a:r>
              <a:rPr lang="en-US" sz="2800" dirty="0">
                <a:solidFill>
                  <a:srgbClr val="FF0000"/>
                </a:solidFill>
                <a:latin typeface="+mj-lt"/>
              </a:rPr>
              <a:t>SACRED HEART UNIVERSITY</a:t>
            </a:r>
          </a:p>
          <a:p>
            <a:pPr algn="ctr"/>
            <a:r>
              <a:rPr lang="en-US" dirty="0">
                <a:latin typeface="+mj-lt"/>
              </a:rPr>
              <a:t> </a:t>
            </a:r>
            <a:r>
              <a:rPr lang="en-US" sz="1400" dirty="0">
                <a:solidFill>
                  <a:schemeClr val="bg1"/>
                </a:solidFill>
                <a:latin typeface="+mj-lt"/>
              </a:rPr>
              <a:t>School of Computer Science &amp; Engineering</a:t>
            </a:r>
          </a:p>
          <a:p>
            <a:pPr algn="ctr"/>
            <a:r>
              <a:rPr lang="en-US" sz="1400" dirty="0">
                <a:solidFill>
                  <a:schemeClr val="bg1"/>
                </a:solidFill>
                <a:latin typeface="+mj-lt"/>
              </a:rPr>
              <a:t> The Jack Welch College of Business &amp; Technology</a:t>
            </a:r>
          </a:p>
        </p:txBody>
      </p:sp>
      <p:sp>
        <p:nvSpPr>
          <p:cNvPr id="94" name="Slide Number Placeholder 93">
            <a:extLst>
              <a:ext uri="{FF2B5EF4-FFF2-40B4-BE49-F238E27FC236}">
                <a16:creationId xmlns:a16="http://schemas.microsoft.com/office/drawing/2014/main" id="{B21BC97F-8014-59C7-17A6-F0FBFAC6F464}"/>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8EAECF0-AF6A-268B-873F-883631E65FEF}"/>
              </a:ext>
            </a:extLst>
          </p:cNvPr>
          <p:cNvSpPr txBox="1"/>
          <p:nvPr/>
        </p:nvSpPr>
        <p:spPr>
          <a:xfrm>
            <a:off x="923708" y="983712"/>
            <a:ext cx="9454551" cy="461665"/>
          </a:xfrm>
          <a:prstGeom prst="rect">
            <a:avLst/>
          </a:prstGeom>
          <a:noFill/>
        </p:spPr>
        <p:txBody>
          <a:bodyPr wrap="square" rtlCol="0">
            <a:spAutoFit/>
          </a:bodyPr>
          <a:lstStyle/>
          <a:p>
            <a:pPr algn="just"/>
            <a:r>
              <a:rPr lang="en-US" sz="2400">
                <a:solidFill>
                  <a:schemeClr val="bg2"/>
                </a:solidFill>
                <a:latin typeface="+mn-lt"/>
              </a:rPr>
              <a:t>SQL DATABASE DEVELOPMENT</a:t>
            </a:r>
            <a:endParaRPr lang="en-US" sz="2400" dirty="0">
              <a:solidFill>
                <a:schemeClr val="bg2"/>
              </a:solidFill>
              <a:cs typeface="Times New Roman" panose="02020603050405020304" pitchFamily="18" charset="0"/>
            </a:endParaRPr>
          </a:p>
        </p:txBody>
      </p:sp>
      <p:sp>
        <p:nvSpPr>
          <p:cNvPr id="5" name="TextBox 4">
            <a:extLst>
              <a:ext uri="{FF2B5EF4-FFF2-40B4-BE49-F238E27FC236}">
                <a16:creationId xmlns:a16="http://schemas.microsoft.com/office/drawing/2014/main" id="{99FC8334-0172-3067-C955-6953987D5B96}"/>
              </a:ext>
            </a:extLst>
          </p:cNvPr>
          <p:cNvSpPr txBox="1"/>
          <p:nvPr/>
        </p:nvSpPr>
        <p:spPr>
          <a:xfrm>
            <a:off x="923708" y="1560026"/>
            <a:ext cx="7466313" cy="584775"/>
          </a:xfrm>
          <a:prstGeom prst="rect">
            <a:avLst/>
          </a:prstGeom>
          <a:noFill/>
        </p:spPr>
        <p:txBody>
          <a:bodyPr wrap="square" rtlCol="0">
            <a:spAutoFit/>
          </a:bodyPr>
          <a:lstStyle/>
          <a:p>
            <a:pPr marL="285750" indent="-285750">
              <a:buClr>
                <a:schemeClr val="bg2"/>
              </a:buClr>
              <a:buFont typeface="Wingdings" panose="05000000000000000000" pitchFamily="2" charset="2"/>
              <a:buChar char="q"/>
            </a:pPr>
            <a:r>
              <a:rPr lang="en-US" sz="1600" b="1" dirty="0"/>
              <a:t>UPDATE </a:t>
            </a:r>
            <a:r>
              <a:rPr lang="en-US" sz="1600" dirty="0"/>
              <a:t>command is used to edit the records of a table. It may be used to update single row or multiple rows using </a:t>
            </a:r>
            <a:r>
              <a:rPr lang="en-US" sz="1600" b="1" dirty="0"/>
              <a:t>WHERE</a:t>
            </a:r>
            <a:r>
              <a:rPr lang="en-US" sz="1600" dirty="0"/>
              <a:t> condition.</a:t>
            </a:r>
          </a:p>
        </p:txBody>
      </p:sp>
      <p:pic>
        <p:nvPicPr>
          <p:cNvPr id="4" name="Picture 3">
            <a:extLst>
              <a:ext uri="{FF2B5EF4-FFF2-40B4-BE49-F238E27FC236}">
                <a16:creationId xmlns:a16="http://schemas.microsoft.com/office/drawing/2014/main" id="{3869BCB9-5EE1-E634-644C-F6AF6F8B3CD3}"/>
              </a:ext>
            </a:extLst>
          </p:cNvPr>
          <p:cNvPicPr>
            <a:picLocks noChangeAspect="1"/>
          </p:cNvPicPr>
          <p:nvPr/>
        </p:nvPicPr>
        <p:blipFill>
          <a:blip r:embed="rId2"/>
          <a:stretch>
            <a:fillRect/>
          </a:stretch>
        </p:blipFill>
        <p:spPr>
          <a:xfrm>
            <a:off x="1226971" y="2542287"/>
            <a:ext cx="7628272" cy="692672"/>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A53164A4-2D70-64E9-1F42-FD1151192609}"/>
              </a:ext>
            </a:extLst>
          </p:cNvPr>
          <p:cNvPicPr>
            <a:picLocks noChangeAspect="1"/>
          </p:cNvPicPr>
          <p:nvPr/>
        </p:nvPicPr>
        <p:blipFill>
          <a:blip r:embed="rId3"/>
          <a:stretch>
            <a:fillRect/>
          </a:stretch>
        </p:blipFill>
        <p:spPr>
          <a:xfrm>
            <a:off x="1226971" y="3416652"/>
            <a:ext cx="7628272" cy="2019440"/>
          </a:xfrm>
          <a:prstGeom prst="rect">
            <a:avLst/>
          </a:prstGeom>
        </p:spPr>
      </p:pic>
      <p:sp>
        <p:nvSpPr>
          <p:cNvPr id="11" name="Slide Number Placeholder 10">
            <a:extLst>
              <a:ext uri="{FF2B5EF4-FFF2-40B4-BE49-F238E27FC236}">
                <a16:creationId xmlns:a16="http://schemas.microsoft.com/office/drawing/2014/main" id="{E6708AE5-3ABD-B55A-0A1E-738B44CFD1BC}"/>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3840688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2" name="Group 18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0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83" name="Group 18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9" name="TextBox 8">
            <a:extLst>
              <a:ext uri="{FF2B5EF4-FFF2-40B4-BE49-F238E27FC236}">
                <a16:creationId xmlns:a16="http://schemas.microsoft.com/office/drawing/2014/main" id="{D8EAECF0-AF6A-268B-873F-883631E65FEF}"/>
              </a:ext>
            </a:extLst>
          </p:cNvPr>
          <p:cNvSpPr txBox="1"/>
          <p:nvPr/>
        </p:nvSpPr>
        <p:spPr>
          <a:xfrm>
            <a:off x="846140" y="582799"/>
            <a:ext cx="990599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cap="all">
                <a:solidFill>
                  <a:schemeClr val="bg2"/>
                </a:solidFill>
                <a:latin typeface="+mj-lt"/>
                <a:ea typeface="+mj-ea"/>
                <a:cs typeface="+mj-cs"/>
              </a:rPr>
              <a:t>LOADING DATA &amp; PERFORMANCE ENHANCEMENT</a:t>
            </a:r>
            <a:endParaRPr lang="en-US" sz="2800" cap="all" dirty="0">
              <a:solidFill>
                <a:schemeClr val="bg2"/>
              </a:solidFill>
              <a:latin typeface="+mj-lt"/>
              <a:ea typeface="+mj-ea"/>
              <a:cs typeface="+mj-cs"/>
            </a:endParaRPr>
          </a:p>
        </p:txBody>
      </p:sp>
      <p:pic>
        <p:nvPicPr>
          <p:cNvPr id="7" name="Picture 6">
            <a:extLst>
              <a:ext uri="{FF2B5EF4-FFF2-40B4-BE49-F238E27FC236}">
                <a16:creationId xmlns:a16="http://schemas.microsoft.com/office/drawing/2014/main" id="{07B0DE56-E48F-1EA4-A514-A8FAC4F6B7B5}"/>
              </a:ext>
            </a:extLst>
          </p:cNvPr>
          <p:cNvPicPr>
            <a:picLocks noChangeAspect="1"/>
          </p:cNvPicPr>
          <p:nvPr/>
        </p:nvPicPr>
        <p:blipFill>
          <a:blip r:embed="rId4"/>
          <a:stretch>
            <a:fillRect/>
          </a:stretch>
        </p:blipFill>
        <p:spPr>
          <a:xfrm>
            <a:off x="5983193" y="2844937"/>
            <a:ext cx="4689234" cy="182707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TextBox 4">
            <a:extLst>
              <a:ext uri="{FF2B5EF4-FFF2-40B4-BE49-F238E27FC236}">
                <a16:creationId xmlns:a16="http://schemas.microsoft.com/office/drawing/2014/main" id="{99FC8334-0172-3067-C955-6953987D5B96}"/>
              </a:ext>
            </a:extLst>
          </p:cNvPr>
          <p:cNvSpPr txBox="1"/>
          <p:nvPr/>
        </p:nvSpPr>
        <p:spPr>
          <a:xfrm>
            <a:off x="852487" y="1874764"/>
            <a:ext cx="4847509" cy="1827075"/>
          </a:xfrm>
          <a:prstGeom prst="rect">
            <a:avLst/>
          </a:prstGeom>
        </p:spPr>
        <p:txBody>
          <a:bodyPr vert="horz" lIns="91440" tIns="45720" rIns="91440" bIns="45720" rtlCol="0">
            <a:noAutofit/>
          </a:bodyPr>
          <a:lstStyle/>
          <a:p>
            <a:pPr marL="342900" indent="-285750" defTabSz="914400">
              <a:lnSpc>
                <a:spcPct val="120000"/>
              </a:lnSpc>
              <a:spcAft>
                <a:spcPts val="600"/>
              </a:spcAft>
              <a:buClr>
                <a:schemeClr val="bg2"/>
              </a:buClr>
              <a:buSzPct val="125000"/>
              <a:buFont typeface="Wingdings" panose="05000000000000000000" pitchFamily="2" charset="2"/>
              <a:buChar char="q"/>
            </a:pPr>
            <a:r>
              <a:rPr lang="en-US"/>
              <a:t>Connecting to the server requires to enter valid credentials i.e., DB_SERVER, DB_USER, DB_PASS, DB_NAME.</a:t>
            </a:r>
          </a:p>
          <a:p>
            <a:pPr marL="342900" indent="-285750" defTabSz="914400">
              <a:lnSpc>
                <a:spcPct val="120000"/>
              </a:lnSpc>
              <a:spcAft>
                <a:spcPts val="600"/>
              </a:spcAft>
              <a:buClr>
                <a:schemeClr val="bg2"/>
              </a:buClr>
              <a:buSzPct val="125000"/>
              <a:buFont typeface="Wingdings" panose="05000000000000000000" pitchFamily="2" charset="2"/>
              <a:buChar char="q"/>
            </a:pPr>
            <a:endParaRPr lang="en-US"/>
          </a:p>
          <a:p>
            <a:pPr marL="342900" indent="-285750" defTabSz="914400">
              <a:lnSpc>
                <a:spcPct val="120000"/>
              </a:lnSpc>
              <a:spcAft>
                <a:spcPts val="600"/>
              </a:spcAft>
              <a:buClr>
                <a:schemeClr val="bg2"/>
              </a:buClr>
              <a:buSzPct val="125000"/>
              <a:buFont typeface="Wingdings" panose="05000000000000000000" pitchFamily="2" charset="2"/>
              <a:buChar char="q"/>
            </a:pPr>
            <a:r>
              <a:rPr lang="en-US"/>
              <a:t>By providing valid credentials, phpMyAdmin connects to DB with the GUI (Graphical User Interface)  </a:t>
            </a:r>
          </a:p>
          <a:p>
            <a:pPr marL="57150" defTabSz="914400">
              <a:lnSpc>
                <a:spcPct val="120000"/>
              </a:lnSpc>
              <a:spcAft>
                <a:spcPts val="600"/>
              </a:spcAft>
              <a:buClr>
                <a:schemeClr val="bg2"/>
              </a:buClr>
              <a:buSzPct val="125000"/>
            </a:pPr>
            <a:endParaRPr lang="en-US"/>
          </a:p>
          <a:p>
            <a:pPr marL="342900" indent="-285750" defTabSz="914400">
              <a:lnSpc>
                <a:spcPct val="120000"/>
              </a:lnSpc>
              <a:spcAft>
                <a:spcPts val="600"/>
              </a:spcAft>
              <a:buClr>
                <a:schemeClr val="bg2"/>
              </a:buClr>
              <a:buSzPct val="125000"/>
              <a:buFont typeface="Wingdings" panose="05000000000000000000" pitchFamily="2" charset="2"/>
              <a:buChar char="q"/>
            </a:pPr>
            <a:r>
              <a:rPr lang="en-US"/>
              <a:t>The following code connects MySQL database server of Consultancy Management System:</a:t>
            </a:r>
            <a:endParaRPr lang="en-US" dirty="0"/>
          </a:p>
        </p:txBody>
      </p:sp>
      <p:sp>
        <p:nvSpPr>
          <p:cNvPr id="12" name="Slide Number Placeholder 11">
            <a:extLst>
              <a:ext uri="{FF2B5EF4-FFF2-40B4-BE49-F238E27FC236}">
                <a16:creationId xmlns:a16="http://schemas.microsoft.com/office/drawing/2014/main" id="{25D4B8A7-624C-E40B-5722-F7EACB39545D}"/>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1652730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81" name="Group 18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2" name="Group 18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0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1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83" name="Group 18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9" name="TextBox 8">
            <a:extLst>
              <a:ext uri="{FF2B5EF4-FFF2-40B4-BE49-F238E27FC236}">
                <a16:creationId xmlns:a16="http://schemas.microsoft.com/office/drawing/2014/main" id="{D8EAECF0-AF6A-268B-873F-883631E65FEF}"/>
              </a:ext>
            </a:extLst>
          </p:cNvPr>
          <p:cNvSpPr txBox="1"/>
          <p:nvPr/>
        </p:nvSpPr>
        <p:spPr>
          <a:xfrm>
            <a:off x="846140" y="582799"/>
            <a:ext cx="990599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cap="all" dirty="0">
                <a:solidFill>
                  <a:schemeClr val="bg2"/>
                </a:solidFill>
                <a:latin typeface="+mj-lt"/>
                <a:ea typeface="+mj-ea"/>
                <a:cs typeface="+mj-cs"/>
              </a:rPr>
              <a:t>LOADING DATA &amp; PERFORMANCE ENHANCEMENT</a:t>
            </a:r>
          </a:p>
        </p:txBody>
      </p:sp>
      <p:sp>
        <p:nvSpPr>
          <p:cNvPr id="5" name="TextBox 4">
            <a:extLst>
              <a:ext uri="{FF2B5EF4-FFF2-40B4-BE49-F238E27FC236}">
                <a16:creationId xmlns:a16="http://schemas.microsoft.com/office/drawing/2014/main" id="{99FC8334-0172-3067-C955-6953987D5B96}"/>
              </a:ext>
            </a:extLst>
          </p:cNvPr>
          <p:cNvSpPr txBox="1"/>
          <p:nvPr/>
        </p:nvSpPr>
        <p:spPr>
          <a:xfrm>
            <a:off x="852487" y="1874764"/>
            <a:ext cx="4847509" cy="1827075"/>
          </a:xfrm>
          <a:prstGeom prst="rect">
            <a:avLst/>
          </a:prstGeom>
        </p:spPr>
        <p:txBody>
          <a:bodyPr vert="horz" lIns="91440" tIns="45720" rIns="91440" bIns="45720" rtlCol="0">
            <a:noAutofit/>
          </a:bodyPr>
          <a:lstStyle/>
          <a:p>
            <a:pPr marL="342900" indent="-285750" defTabSz="914400">
              <a:lnSpc>
                <a:spcPct val="120000"/>
              </a:lnSpc>
              <a:spcAft>
                <a:spcPts val="600"/>
              </a:spcAft>
              <a:buClr>
                <a:schemeClr val="bg2"/>
              </a:buClr>
              <a:buSzPct val="125000"/>
              <a:buFont typeface="Wingdings" panose="05000000000000000000" pitchFamily="2" charset="2"/>
              <a:buChar char="q"/>
            </a:pPr>
            <a:endParaRPr lang="en-US" dirty="0"/>
          </a:p>
        </p:txBody>
      </p:sp>
      <p:sp>
        <p:nvSpPr>
          <p:cNvPr id="12" name="Slide Number Placeholder 11">
            <a:extLst>
              <a:ext uri="{FF2B5EF4-FFF2-40B4-BE49-F238E27FC236}">
                <a16:creationId xmlns:a16="http://schemas.microsoft.com/office/drawing/2014/main" id="{25D4B8A7-624C-E40B-5722-F7EACB39545D}"/>
              </a:ext>
            </a:extLst>
          </p:cNvPr>
          <p:cNvSpPr>
            <a:spLocks noGrp="1"/>
          </p:cNvSpPr>
          <p:nvPr>
            <p:ph type="sldNum" sz="quarter" idx="12"/>
          </p:nvPr>
        </p:nvSpPr>
        <p:spPr/>
        <p:txBody>
          <a:bodyPr/>
          <a:lstStyle/>
          <a:p>
            <a:fld id="{D8DA9DAA-006C-4F4B-980E-E3DF019B24E2}" type="slidenum">
              <a:rPr lang="en-US" smtClean="0"/>
              <a:pPr/>
              <a:t>12</a:t>
            </a:fld>
            <a:endParaRPr 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FA0D95E6-AA3F-9744-BC45-A709E0010CF8}"/>
              </a:ext>
            </a:extLst>
          </p:cNvPr>
          <p:cNvPicPr>
            <a:picLocks noChangeAspect="1"/>
          </p:cNvPicPr>
          <p:nvPr/>
        </p:nvPicPr>
        <p:blipFill>
          <a:blip r:embed="rId4"/>
          <a:stretch>
            <a:fillRect/>
          </a:stretch>
        </p:blipFill>
        <p:spPr>
          <a:xfrm>
            <a:off x="6921594" y="2773960"/>
            <a:ext cx="4562381" cy="2412798"/>
          </a:xfrm>
          <a:prstGeom prst="rect">
            <a:avLst/>
          </a:prstGeom>
        </p:spPr>
      </p:pic>
      <p:sp>
        <p:nvSpPr>
          <p:cNvPr id="4" name="TextBox 3">
            <a:extLst>
              <a:ext uri="{FF2B5EF4-FFF2-40B4-BE49-F238E27FC236}">
                <a16:creationId xmlns:a16="http://schemas.microsoft.com/office/drawing/2014/main" id="{FCA9E951-9B9B-D2F0-1F29-4E70C48EF75E}"/>
              </a:ext>
            </a:extLst>
          </p:cNvPr>
          <p:cNvSpPr txBox="1"/>
          <p:nvPr/>
        </p:nvSpPr>
        <p:spPr>
          <a:xfrm>
            <a:off x="925512" y="1671242"/>
            <a:ext cx="9893304" cy="646331"/>
          </a:xfrm>
          <a:prstGeom prst="rect">
            <a:avLst/>
          </a:prstGeom>
          <a:noFill/>
        </p:spPr>
        <p:txBody>
          <a:bodyPr wrap="square" rtlCol="0">
            <a:spAutoFit/>
          </a:bodyPr>
          <a:lstStyle/>
          <a:p>
            <a:pPr marL="285750" indent="-285750">
              <a:buClr>
                <a:schemeClr val="bg2"/>
              </a:buClr>
              <a:buFont typeface="Wingdings" panose="05000000000000000000" pitchFamily="2" charset="2"/>
              <a:buChar char="q"/>
            </a:pPr>
            <a:r>
              <a:rPr lang="en-US" dirty="0"/>
              <a:t>Select query is used to retrieve all data  or specific data from a table. Select  </a:t>
            </a:r>
            <a:r>
              <a:rPr lang="en-US" dirty="0" err="1"/>
              <a:t>Certification_Name</a:t>
            </a:r>
            <a:r>
              <a:rPr lang="en-US" dirty="0"/>
              <a:t>, </a:t>
            </a:r>
            <a:r>
              <a:rPr lang="en-US" dirty="0" err="1"/>
              <a:t>Level_Of_Certification</a:t>
            </a:r>
            <a:r>
              <a:rPr lang="en-US" dirty="0"/>
              <a:t> on certification table, displays all the data from Certification table.</a:t>
            </a:r>
          </a:p>
        </p:txBody>
      </p:sp>
      <p:pic>
        <p:nvPicPr>
          <p:cNvPr id="8" name="Picture 7" descr="Graphical user interface, application&#10;&#10;Description automatically generated">
            <a:extLst>
              <a:ext uri="{FF2B5EF4-FFF2-40B4-BE49-F238E27FC236}">
                <a16:creationId xmlns:a16="http://schemas.microsoft.com/office/drawing/2014/main" id="{E7B55075-A3E6-8B1A-FA21-087242FAA188}"/>
              </a:ext>
            </a:extLst>
          </p:cNvPr>
          <p:cNvPicPr>
            <a:picLocks noChangeAspect="1"/>
          </p:cNvPicPr>
          <p:nvPr/>
        </p:nvPicPr>
        <p:blipFill>
          <a:blip r:embed="rId5"/>
          <a:stretch>
            <a:fillRect/>
          </a:stretch>
        </p:blipFill>
        <p:spPr>
          <a:xfrm>
            <a:off x="1291327" y="2798094"/>
            <a:ext cx="5492937" cy="3617944"/>
          </a:xfrm>
          <a:prstGeom prst="rect">
            <a:avLst/>
          </a:prstGeom>
        </p:spPr>
      </p:pic>
      <p:sp>
        <p:nvSpPr>
          <p:cNvPr id="2" name="TextBox 1">
            <a:extLst>
              <a:ext uri="{FF2B5EF4-FFF2-40B4-BE49-F238E27FC236}">
                <a16:creationId xmlns:a16="http://schemas.microsoft.com/office/drawing/2014/main" id="{947FF7CC-8E61-7A1F-110E-26266BBF69D0}"/>
              </a:ext>
            </a:extLst>
          </p:cNvPr>
          <p:cNvSpPr txBox="1"/>
          <p:nvPr/>
        </p:nvSpPr>
        <p:spPr>
          <a:xfrm>
            <a:off x="7534349" y="5160189"/>
            <a:ext cx="3825800" cy="276999"/>
          </a:xfrm>
          <a:prstGeom prst="rect">
            <a:avLst/>
          </a:prstGeom>
          <a:noFill/>
        </p:spPr>
        <p:txBody>
          <a:bodyPr wrap="square" rtlCol="0">
            <a:spAutoFit/>
          </a:bodyPr>
          <a:lstStyle/>
          <a:p>
            <a:pPr>
              <a:buClr>
                <a:schemeClr val="bg2"/>
              </a:buClr>
            </a:pPr>
            <a:r>
              <a:rPr lang="en-US" sz="1200" dirty="0">
                <a:solidFill>
                  <a:schemeClr val="bg2"/>
                </a:solidFill>
              </a:rPr>
              <a:t>Fig</a:t>
            </a:r>
            <a:r>
              <a:rPr lang="en-US" sz="1200" dirty="0"/>
              <a:t>: Query optimization on Certification Table</a:t>
            </a:r>
            <a:endParaRPr lang="en-US" sz="1600" dirty="0"/>
          </a:p>
        </p:txBody>
      </p:sp>
    </p:spTree>
    <p:extLst>
      <p:ext uri="{BB962C8B-B14F-4D97-AF65-F5344CB8AC3E}">
        <p14:creationId xmlns:p14="http://schemas.microsoft.com/office/powerpoint/2010/main" val="7439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2" name="Group 18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0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83" name="Group 18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9" name="TextBox 8">
            <a:extLst>
              <a:ext uri="{FF2B5EF4-FFF2-40B4-BE49-F238E27FC236}">
                <a16:creationId xmlns:a16="http://schemas.microsoft.com/office/drawing/2014/main" id="{D8EAECF0-AF6A-268B-873F-883631E65FEF}"/>
              </a:ext>
            </a:extLst>
          </p:cNvPr>
          <p:cNvSpPr txBox="1"/>
          <p:nvPr/>
        </p:nvSpPr>
        <p:spPr>
          <a:xfrm>
            <a:off x="846140" y="582799"/>
            <a:ext cx="990599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cap="all" dirty="0">
                <a:solidFill>
                  <a:schemeClr val="bg2"/>
                </a:solidFill>
                <a:latin typeface="+mj-lt"/>
                <a:ea typeface="+mj-ea"/>
                <a:cs typeface="+mj-cs"/>
              </a:rPr>
              <a:t>GRAPHICAL USER INTERFACE</a:t>
            </a:r>
          </a:p>
        </p:txBody>
      </p:sp>
      <p:sp>
        <p:nvSpPr>
          <p:cNvPr id="5" name="TextBox 4">
            <a:extLst>
              <a:ext uri="{FF2B5EF4-FFF2-40B4-BE49-F238E27FC236}">
                <a16:creationId xmlns:a16="http://schemas.microsoft.com/office/drawing/2014/main" id="{99FC8334-0172-3067-C955-6953987D5B96}"/>
              </a:ext>
            </a:extLst>
          </p:cNvPr>
          <p:cNvSpPr txBox="1"/>
          <p:nvPr/>
        </p:nvSpPr>
        <p:spPr>
          <a:xfrm>
            <a:off x="852487" y="1874764"/>
            <a:ext cx="4847509" cy="1827075"/>
          </a:xfrm>
          <a:prstGeom prst="rect">
            <a:avLst/>
          </a:prstGeom>
        </p:spPr>
        <p:txBody>
          <a:bodyPr vert="horz" lIns="91440" tIns="45720" rIns="91440" bIns="45720" rtlCol="0">
            <a:noAutofit/>
          </a:bodyPr>
          <a:lstStyle/>
          <a:p>
            <a:pPr marL="342900" indent="-285750" defTabSz="914400">
              <a:lnSpc>
                <a:spcPct val="120000"/>
              </a:lnSpc>
              <a:spcAft>
                <a:spcPts val="600"/>
              </a:spcAft>
              <a:buClr>
                <a:schemeClr val="bg2"/>
              </a:buClr>
              <a:buSzPct val="125000"/>
              <a:buFont typeface="Wingdings" panose="05000000000000000000" pitchFamily="2" charset="2"/>
              <a:buChar char="q"/>
            </a:pPr>
            <a:endParaRPr lang="en-US" dirty="0"/>
          </a:p>
        </p:txBody>
      </p:sp>
      <p:pic>
        <p:nvPicPr>
          <p:cNvPr id="3" name="Picture 2" descr="A screenshot of a computer&#10;&#10;Description automatically generated with medium confidence">
            <a:extLst>
              <a:ext uri="{FF2B5EF4-FFF2-40B4-BE49-F238E27FC236}">
                <a16:creationId xmlns:a16="http://schemas.microsoft.com/office/drawing/2014/main" id="{55A0E3D5-6BF0-50F6-8BBA-79B5DEEDC306}"/>
              </a:ext>
            </a:extLst>
          </p:cNvPr>
          <p:cNvPicPr>
            <a:picLocks noChangeAspect="1"/>
          </p:cNvPicPr>
          <p:nvPr/>
        </p:nvPicPr>
        <p:blipFill rotWithShape="1">
          <a:blip r:embed="rId4"/>
          <a:srcRect t="9762" r="947"/>
          <a:stretch/>
        </p:blipFill>
        <p:spPr>
          <a:xfrm>
            <a:off x="5387333" y="1730375"/>
            <a:ext cx="5844230" cy="2994819"/>
          </a:xfrm>
          <a:prstGeom prst="rect">
            <a:avLst/>
          </a:prstGeom>
        </p:spPr>
      </p:pic>
      <p:sp>
        <p:nvSpPr>
          <p:cNvPr id="6" name="TextBox 5">
            <a:extLst>
              <a:ext uri="{FF2B5EF4-FFF2-40B4-BE49-F238E27FC236}">
                <a16:creationId xmlns:a16="http://schemas.microsoft.com/office/drawing/2014/main" id="{2BAA11E5-CB7C-057C-CA4E-F06A8CF98105}"/>
              </a:ext>
            </a:extLst>
          </p:cNvPr>
          <p:cNvSpPr txBox="1"/>
          <p:nvPr/>
        </p:nvSpPr>
        <p:spPr>
          <a:xfrm>
            <a:off x="1020762" y="1903412"/>
            <a:ext cx="3923655" cy="2031325"/>
          </a:xfrm>
          <a:prstGeom prst="rect">
            <a:avLst/>
          </a:prstGeom>
          <a:noFill/>
        </p:spPr>
        <p:txBody>
          <a:bodyPr wrap="square" rtlCol="0">
            <a:spAutoFit/>
          </a:bodyPr>
          <a:lstStyle/>
          <a:p>
            <a:pPr marL="285750" indent="-285750">
              <a:buClr>
                <a:schemeClr val="bg2"/>
              </a:buClr>
              <a:buFont typeface="Wingdings" panose="05000000000000000000" pitchFamily="2" charset="2"/>
              <a:buChar char="q"/>
            </a:pPr>
            <a:r>
              <a:rPr lang="en-US" dirty="0"/>
              <a:t>Home page consists of Registration for new users, Admin login and User login.</a:t>
            </a:r>
          </a:p>
          <a:p>
            <a:pPr marL="285750" indent="-285750">
              <a:buClr>
                <a:schemeClr val="bg2"/>
              </a:buClr>
              <a:buFont typeface="Wingdings" panose="05000000000000000000" pitchFamily="2" charset="2"/>
              <a:buChar char="q"/>
            </a:pPr>
            <a:endParaRPr lang="en-US" dirty="0"/>
          </a:p>
          <a:p>
            <a:pPr marL="285750" indent="-285750">
              <a:buClr>
                <a:schemeClr val="bg2"/>
              </a:buClr>
              <a:buFont typeface="Wingdings" panose="05000000000000000000" pitchFamily="2" charset="2"/>
              <a:buChar char="q"/>
            </a:pPr>
            <a:r>
              <a:rPr lang="en-US" dirty="0"/>
              <a:t>This allows user and admin to access their respective panel by entering valid credentials.</a:t>
            </a:r>
          </a:p>
        </p:txBody>
      </p:sp>
      <p:sp>
        <p:nvSpPr>
          <p:cNvPr id="8" name="Slide Number Placeholder 7">
            <a:extLst>
              <a:ext uri="{FF2B5EF4-FFF2-40B4-BE49-F238E27FC236}">
                <a16:creationId xmlns:a16="http://schemas.microsoft.com/office/drawing/2014/main" id="{295D7BD7-027F-47DD-3EBA-C4FD7867AFA2}"/>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11117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81" name="Group 18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2" name="Group 18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0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1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83" name="Group 18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9" name="TextBox 8">
            <a:extLst>
              <a:ext uri="{FF2B5EF4-FFF2-40B4-BE49-F238E27FC236}">
                <a16:creationId xmlns:a16="http://schemas.microsoft.com/office/drawing/2014/main" id="{D8EAECF0-AF6A-268B-873F-883631E65FEF}"/>
              </a:ext>
            </a:extLst>
          </p:cNvPr>
          <p:cNvSpPr txBox="1"/>
          <p:nvPr/>
        </p:nvSpPr>
        <p:spPr>
          <a:xfrm>
            <a:off x="846140" y="582799"/>
            <a:ext cx="990599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cap="all">
                <a:solidFill>
                  <a:schemeClr val="bg2"/>
                </a:solidFill>
                <a:latin typeface="+mj-lt"/>
                <a:ea typeface="+mj-ea"/>
                <a:cs typeface="+mj-cs"/>
              </a:rPr>
              <a:t>GRAPHICAL USER INTERFACE</a:t>
            </a:r>
            <a:endParaRPr lang="en-US" sz="2800" cap="all" dirty="0">
              <a:solidFill>
                <a:schemeClr val="bg2"/>
              </a:solidFill>
              <a:latin typeface="+mj-lt"/>
              <a:ea typeface="+mj-ea"/>
              <a:cs typeface="+mj-cs"/>
            </a:endParaRPr>
          </a:p>
        </p:txBody>
      </p:sp>
      <p:sp>
        <p:nvSpPr>
          <p:cNvPr id="5" name="TextBox 4">
            <a:extLst>
              <a:ext uri="{FF2B5EF4-FFF2-40B4-BE49-F238E27FC236}">
                <a16:creationId xmlns:a16="http://schemas.microsoft.com/office/drawing/2014/main" id="{99FC8334-0172-3067-C955-6953987D5B96}"/>
              </a:ext>
            </a:extLst>
          </p:cNvPr>
          <p:cNvSpPr txBox="1"/>
          <p:nvPr/>
        </p:nvSpPr>
        <p:spPr>
          <a:xfrm>
            <a:off x="852487" y="1874764"/>
            <a:ext cx="4847509" cy="1827075"/>
          </a:xfrm>
          <a:prstGeom prst="rect">
            <a:avLst/>
          </a:prstGeom>
        </p:spPr>
        <p:txBody>
          <a:bodyPr vert="horz" lIns="91440" tIns="45720" rIns="91440" bIns="45720" rtlCol="0">
            <a:noAutofit/>
          </a:bodyPr>
          <a:lstStyle/>
          <a:p>
            <a:pPr marL="342900" indent="-285750" defTabSz="914400">
              <a:lnSpc>
                <a:spcPct val="120000"/>
              </a:lnSpc>
              <a:spcAft>
                <a:spcPts val="600"/>
              </a:spcAft>
              <a:buClr>
                <a:schemeClr val="bg2"/>
              </a:buClr>
              <a:buSzPct val="125000"/>
              <a:buFont typeface="Wingdings" panose="05000000000000000000" pitchFamily="2" charset="2"/>
              <a:buChar char="q"/>
            </a:pPr>
            <a:endParaRPr lang="en-US" dirty="0"/>
          </a:p>
        </p:txBody>
      </p:sp>
      <p:pic>
        <p:nvPicPr>
          <p:cNvPr id="4" name="Picture 3" descr="Graphical user interface, text&#10;&#10;Description automatically generated">
            <a:extLst>
              <a:ext uri="{FF2B5EF4-FFF2-40B4-BE49-F238E27FC236}">
                <a16:creationId xmlns:a16="http://schemas.microsoft.com/office/drawing/2014/main" id="{9180A13D-C6EC-E695-A570-6C579A9707E2}"/>
              </a:ext>
            </a:extLst>
          </p:cNvPr>
          <p:cNvPicPr>
            <a:picLocks noChangeAspect="1"/>
          </p:cNvPicPr>
          <p:nvPr/>
        </p:nvPicPr>
        <p:blipFill>
          <a:blip r:embed="rId4"/>
          <a:stretch>
            <a:fillRect/>
          </a:stretch>
        </p:blipFill>
        <p:spPr>
          <a:xfrm>
            <a:off x="2025518" y="2705456"/>
            <a:ext cx="6939224" cy="3711219"/>
          </a:xfrm>
          <a:prstGeom prst="rect">
            <a:avLst/>
          </a:prstGeom>
        </p:spPr>
      </p:pic>
      <p:sp>
        <p:nvSpPr>
          <p:cNvPr id="7" name="TextBox 6">
            <a:extLst>
              <a:ext uri="{FF2B5EF4-FFF2-40B4-BE49-F238E27FC236}">
                <a16:creationId xmlns:a16="http://schemas.microsoft.com/office/drawing/2014/main" id="{0D571F7E-D78C-01EE-B6F2-68824A98DA7A}"/>
              </a:ext>
            </a:extLst>
          </p:cNvPr>
          <p:cNvSpPr txBox="1"/>
          <p:nvPr/>
        </p:nvSpPr>
        <p:spPr>
          <a:xfrm>
            <a:off x="1087438" y="1732733"/>
            <a:ext cx="8326496"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q"/>
            </a:pPr>
            <a:r>
              <a:rPr lang="en-US" dirty="0"/>
              <a:t>User can access their dashboard after entering their credentials</a:t>
            </a:r>
          </a:p>
        </p:txBody>
      </p:sp>
      <p:sp>
        <p:nvSpPr>
          <p:cNvPr id="12" name="Slide Number Placeholder 11">
            <a:extLst>
              <a:ext uri="{FF2B5EF4-FFF2-40B4-BE49-F238E27FC236}">
                <a16:creationId xmlns:a16="http://schemas.microsoft.com/office/drawing/2014/main" id="{8744697B-DD81-6D79-39E7-610577F7506A}"/>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3923564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2" name="Group 18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0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83" name="Group 18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9" name="TextBox 8">
            <a:extLst>
              <a:ext uri="{FF2B5EF4-FFF2-40B4-BE49-F238E27FC236}">
                <a16:creationId xmlns:a16="http://schemas.microsoft.com/office/drawing/2014/main" id="{D8EAECF0-AF6A-268B-873F-883631E65FEF}"/>
              </a:ext>
            </a:extLst>
          </p:cNvPr>
          <p:cNvSpPr txBox="1"/>
          <p:nvPr/>
        </p:nvSpPr>
        <p:spPr>
          <a:xfrm>
            <a:off x="846140" y="582799"/>
            <a:ext cx="990599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cap="all">
                <a:solidFill>
                  <a:schemeClr val="bg2"/>
                </a:solidFill>
                <a:latin typeface="+mj-lt"/>
                <a:ea typeface="+mj-ea"/>
                <a:cs typeface="+mj-cs"/>
              </a:rPr>
              <a:t>GRAPHICAL USER INTERFACE</a:t>
            </a:r>
            <a:endParaRPr lang="en-US" sz="2800" cap="all" dirty="0">
              <a:solidFill>
                <a:schemeClr val="bg2"/>
              </a:solidFill>
              <a:latin typeface="+mj-lt"/>
              <a:ea typeface="+mj-ea"/>
              <a:cs typeface="+mj-cs"/>
            </a:endParaRPr>
          </a:p>
        </p:txBody>
      </p:sp>
      <p:sp>
        <p:nvSpPr>
          <p:cNvPr id="5" name="TextBox 4">
            <a:extLst>
              <a:ext uri="{FF2B5EF4-FFF2-40B4-BE49-F238E27FC236}">
                <a16:creationId xmlns:a16="http://schemas.microsoft.com/office/drawing/2014/main" id="{99FC8334-0172-3067-C955-6953987D5B96}"/>
              </a:ext>
            </a:extLst>
          </p:cNvPr>
          <p:cNvSpPr txBox="1"/>
          <p:nvPr/>
        </p:nvSpPr>
        <p:spPr>
          <a:xfrm>
            <a:off x="852487" y="1874764"/>
            <a:ext cx="4847509" cy="1827075"/>
          </a:xfrm>
          <a:prstGeom prst="rect">
            <a:avLst/>
          </a:prstGeom>
        </p:spPr>
        <p:txBody>
          <a:bodyPr vert="horz" lIns="91440" tIns="45720" rIns="91440" bIns="45720" rtlCol="0">
            <a:noAutofit/>
          </a:bodyPr>
          <a:lstStyle/>
          <a:p>
            <a:pPr marL="342900" indent="-285750" defTabSz="914400">
              <a:lnSpc>
                <a:spcPct val="120000"/>
              </a:lnSpc>
              <a:spcAft>
                <a:spcPts val="600"/>
              </a:spcAft>
              <a:buClr>
                <a:schemeClr val="bg2"/>
              </a:buClr>
              <a:buSzPct val="125000"/>
              <a:buFont typeface="Wingdings" panose="05000000000000000000" pitchFamily="2" charset="2"/>
              <a:buChar char="q"/>
            </a:pPr>
            <a:endParaRPr lang="en-US" dirty="0"/>
          </a:p>
        </p:txBody>
      </p:sp>
      <p:sp>
        <p:nvSpPr>
          <p:cNvPr id="7" name="TextBox 6">
            <a:extLst>
              <a:ext uri="{FF2B5EF4-FFF2-40B4-BE49-F238E27FC236}">
                <a16:creationId xmlns:a16="http://schemas.microsoft.com/office/drawing/2014/main" id="{0D571F7E-D78C-01EE-B6F2-68824A98DA7A}"/>
              </a:ext>
            </a:extLst>
          </p:cNvPr>
          <p:cNvSpPr txBox="1"/>
          <p:nvPr/>
        </p:nvSpPr>
        <p:spPr>
          <a:xfrm>
            <a:off x="914606" y="1607753"/>
            <a:ext cx="3871080" cy="2634247"/>
          </a:xfrm>
          <a:prstGeom prst="rect">
            <a:avLst/>
          </a:prstGeom>
          <a:noFill/>
        </p:spPr>
        <p:txBody>
          <a:bodyPr wrap="square" rtlCol="0">
            <a:spAutoFit/>
          </a:bodyPr>
          <a:lstStyle/>
          <a:p>
            <a:pPr>
              <a:buClr>
                <a:schemeClr val="bg2"/>
              </a:buClr>
            </a:pPr>
            <a:r>
              <a:rPr lang="en-US" sz="1600" dirty="0"/>
              <a:t>Admin can access to :</a:t>
            </a:r>
          </a:p>
          <a:p>
            <a:pPr marL="285750" marR="0" lvl="0" indent="-285750">
              <a:lnSpc>
                <a:spcPct val="107000"/>
              </a:lnSpc>
              <a:spcBef>
                <a:spcPts val="0"/>
              </a:spcBef>
              <a:spcAft>
                <a:spcPts val="0"/>
              </a:spcAft>
              <a:buClr>
                <a:schemeClr val="bg2"/>
              </a:buClr>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The total no of user registered</a:t>
            </a:r>
          </a:p>
          <a:p>
            <a:pPr marL="285750" marR="0" lvl="0" indent="-285750">
              <a:lnSpc>
                <a:spcPct val="107000"/>
              </a:lnSpc>
              <a:spcBef>
                <a:spcPts val="0"/>
              </a:spcBef>
              <a:spcAft>
                <a:spcPts val="0"/>
              </a:spcAft>
              <a:buClr>
                <a:schemeClr val="bg2"/>
              </a:buClr>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Total no of clients</a:t>
            </a:r>
          </a:p>
          <a:p>
            <a:pPr marL="285750" marR="0" lvl="0" indent="-285750">
              <a:lnSpc>
                <a:spcPct val="107000"/>
              </a:lnSpc>
              <a:spcBef>
                <a:spcPts val="0"/>
              </a:spcBef>
              <a:spcAft>
                <a:spcPts val="0"/>
              </a:spcAft>
              <a:buClr>
                <a:schemeClr val="bg2"/>
              </a:buClr>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Total no of consultants</a:t>
            </a:r>
          </a:p>
          <a:p>
            <a:pPr marL="285750" marR="0" lvl="0" indent="-285750">
              <a:lnSpc>
                <a:spcPct val="107000"/>
              </a:lnSpc>
              <a:spcBef>
                <a:spcPts val="0"/>
              </a:spcBef>
              <a:spcAft>
                <a:spcPts val="800"/>
              </a:spcAft>
              <a:buClr>
                <a:schemeClr val="bg2"/>
              </a:buClr>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And the No of projects they had to deal with.</a:t>
            </a: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All the operations for the user and for the consultants are carried out by the admin.</a:t>
            </a:r>
          </a:p>
          <a:p>
            <a:pPr marL="285750" indent="-285750">
              <a:buClr>
                <a:schemeClr val="bg2"/>
              </a:buClr>
              <a:buFont typeface="Wingdings" panose="05000000000000000000" pitchFamily="2" charset="2"/>
              <a:buChar char="q"/>
            </a:pPr>
            <a:endParaRPr lang="en-US" sz="1600" dirty="0"/>
          </a:p>
        </p:txBody>
      </p:sp>
      <p:pic>
        <p:nvPicPr>
          <p:cNvPr id="8" name="Picture 7" descr="Graphical user interface, application&#10;&#10;Description automatically generated">
            <a:extLst>
              <a:ext uri="{FF2B5EF4-FFF2-40B4-BE49-F238E27FC236}">
                <a16:creationId xmlns:a16="http://schemas.microsoft.com/office/drawing/2014/main" id="{0177610C-0C9B-89BD-B714-F1D61C54B255}"/>
              </a:ext>
            </a:extLst>
          </p:cNvPr>
          <p:cNvPicPr>
            <a:picLocks noChangeAspect="1"/>
          </p:cNvPicPr>
          <p:nvPr/>
        </p:nvPicPr>
        <p:blipFill>
          <a:blip r:embed="rId4"/>
          <a:stretch>
            <a:fillRect/>
          </a:stretch>
        </p:blipFill>
        <p:spPr>
          <a:xfrm>
            <a:off x="5186188" y="1635125"/>
            <a:ext cx="5904086" cy="3507288"/>
          </a:xfrm>
          <a:prstGeom prst="rect">
            <a:avLst/>
          </a:prstGeom>
        </p:spPr>
      </p:pic>
      <p:sp>
        <p:nvSpPr>
          <p:cNvPr id="13" name="Slide Number Placeholder 12">
            <a:extLst>
              <a:ext uri="{FF2B5EF4-FFF2-40B4-BE49-F238E27FC236}">
                <a16:creationId xmlns:a16="http://schemas.microsoft.com/office/drawing/2014/main" id="{F85BA92D-C112-E857-92F1-7AC7006E2C7B}"/>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Tree>
    <p:extLst>
      <p:ext uri="{BB962C8B-B14F-4D97-AF65-F5344CB8AC3E}">
        <p14:creationId xmlns:p14="http://schemas.microsoft.com/office/powerpoint/2010/main" val="4052221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81" name="Group 18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2" name="Group 18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0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1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83" name="Group 18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9" name="TextBox 8">
            <a:extLst>
              <a:ext uri="{FF2B5EF4-FFF2-40B4-BE49-F238E27FC236}">
                <a16:creationId xmlns:a16="http://schemas.microsoft.com/office/drawing/2014/main" id="{D8EAECF0-AF6A-268B-873F-883631E65FEF}"/>
              </a:ext>
            </a:extLst>
          </p:cNvPr>
          <p:cNvSpPr txBox="1"/>
          <p:nvPr/>
        </p:nvSpPr>
        <p:spPr>
          <a:xfrm>
            <a:off x="846140" y="582799"/>
            <a:ext cx="990599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cap="all">
                <a:solidFill>
                  <a:schemeClr val="bg2"/>
                </a:solidFill>
                <a:latin typeface="+mj-lt"/>
                <a:ea typeface="+mj-ea"/>
                <a:cs typeface="+mj-cs"/>
              </a:rPr>
              <a:t>GRAPHICAL USER INTERFACE</a:t>
            </a:r>
            <a:endParaRPr lang="en-US" sz="2800" cap="all" dirty="0">
              <a:solidFill>
                <a:schemeClr val="bg2"/>
              </a:solidFill>
              <a:latin typeface="+mj-lt"/>
              <a:ea typeface="+mj-ea"/>
              <a:cs typeface="+mj-cs"/>
            </a:endParaRPr>
          </a:p>
        </p:txBody>
      </p:sp>
      <p:sp>
        <p:nvSpPr>
          <p:cNvPr id="5" name="TextBox 4">
            <a:extLst>
              <a:ext uri="{FF2B5EF4-FFF2-40B4-BE49-F238E27FC236}">
                <a16:creationId xmlns:a16="http://schemas.microsoft.com/office/drawing/2014/main" id="{99FC8334-0172-3067-C955-6953987D5B96}"/>
              </a:ext>
            </a:extLst>
          </p:cNvPr>
          <p:cNvSpPr txBox="1"/>
          <p:nvPr/>
        </p:nvSpPr>
        <p:spPr>
          <a:xfrm>
            <a:off x="852487" y="1874764"/>
            <a:ext cx="4847509" cy="1827075"/>
          </a:xfrm>
          <a:prstGeom prst="rect">
            <a:avLst/>
          </a:prstGeom>
        </p:spPr>
        <p:txBody>
          <a:bodyPr vert="horz" lIns="91440" tIns="45720" rIns="91440" bIns="45720" rtlCol="0">
            <a:noAutofit/>
          </a:bodyPr>
          <a:lstStyle/>
          <a:p>
            <a:pPr marL="342900" indent="-285750" defTabSz="914400">
              <a:lnSpc>
                <a:spcPct val="120000"/>
              </a:lnSpc>
              <a:spcAft>
                <a:spcPts val="600"/>
              </a:spcAft>
              <a:buClr>
                <a:schemeClr val="bg2"/>
              </a:buClr>
              <a:buSzPct val="125000"/>
              <a:buFont typeface="Wingdings" panose="05000000000000000000" pitchFamily="2" charset="2"/>
              <a:buChar char="q"/>
            </a:pPr>
            <a:endParaRPr lang="en-US" dirty="0"/>
          </a:p>
        </p:txBody>
      </p:sp>
      <p:pic>
        <p:nvPicPr>
          <p:cNvPr id="3" name="Picture 2" descr="Table&#10;&#10;Description automatically generated">
            <a:extLst>
              <a:ext uri="{FF2B5EF4-FFF2-40B4-BE49-F238E27FC236}">
                <a16:creationId xmlns:a16="http://schemas.microsoft.com/office/drawing/2014/main" id="{46E4E8CA-1A4F-0CEB-60AD-C629163D093D}"/>
              </a:ext>
            </a:extLst>
          </p:cNvPr>
          <p:cNvPicPr>
            <a:picLocks noChangeAspect="1"/>
          </p:cNvPicPr>
          <p:nvPr/>
        </p:nvPicPr>
        <p:blipFill rotWithShape="1">
          <a:blip r:embed="rId4"/>
          <a:srcRect t="9563" r="-118"/>
          <a:stretch/>
        </p:blipFill>
        <p:spPr>
          <a:xfrm>
            <a:off x="4856145" y="1718119"/>
            <a:ext cx="6783404" cy="3600006"/>
          </a:xfrm>
          <a:prstGeom prst="rect">
            <a:avLst/>
          </a:prstGeom>
        </p:spPr>
      </p:pic>
      <p:sp>
        <p:nvSpPr>
          <p:cNvPr id="4" name="TextBox 3">
            <a:extLst>
              <a:ext uri="{FF2B5EF4-FFF2-40B4-BE49-F238E27FC236}">
                <a16:creationId xmlns:a16="http://schemas.microsoft.com/office/drawing/2014/main" id="{B80557C4-69A5-E8E1-6079-52C1314D5163}"/>
              </a:ext>
            </a:extLst>
          </p:cNvPr>
          <p:cNvSpPr txBox="1"/>
          <p:nvPr/>
        </p:nvSpPr>
        <p:spPr>
          <a:xfrm>
            <a:off x="1020762" y="1874764"/>
            <a:ext cx="3436920" cy="1200329"/>
          </a:xfrm>
          <a:prstGeom prst="rect">
            <a:avLst/>
          </a:prstGeom>
          <a:noFill/>
        </p:spPr>
        <p:txBody>
          <a:bodyPr wrap="square" rtlCol="0">
            <a:spAutoFit/>
          </a:bodyPr>
          <a:lstStyle/>
          <a:p>
            <a:pPr marL="285750" indent="-285750">
              <a:buClr>
                <a:schemeClr val="bg2"/>
              </a:buClr>
              <a:buFont typeface="Wingdings" panose="05000000000000000000" pitchFamily="2" charset="2"/>
              <a:buChar char="q"/>
            </a:pPr>
            <a:r>
              <a:rPr lang="en-US" dirty="0"/>
              <a:t>Admin can perform operations like Select, Update &amp; Delete by using search &amp; edit options in Manage users tab.</a:t>
            </a:r>
          </a:p>
        </p:txBody>
      </p:sp>
      <p:sp>
        <p:nvSpPr>
          <p:cNvPr id="12" name="Slide Number Placeholder 11">
            <a:extLst>
              <a:ext uri="{FF2B5EF4-FFF2-40B4-BE49-F238E27FC236}">
                <a16:creationId xmlns:a16="http://schemas.microsoft.com/office/drawing/2014/main" id="{825F4B79-A9DD-08E2-A5DD-6966DC97469F}"/>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651103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1015189" y="1669809"/>
            <a:ext cx="9665898" cy="1759191"/>
          </a:xfrm>
        </p:spPr>
        <p:txBody>
          <a:bodyPr>
            <a:noAutofit/>
          </a:bodyPr>
          <a:lstStyle/>
          <a:p>
            <a:pPr algn="just"/>
            <a:r>
              <a:rPr lang="en-US" sz="1600" dirty="0"/>
              <a:t>[1] https://studentprojectguide.com/vb-net/job-consultancy-management-system/ </a:t>
            </a:r>
          </a:p>
          <a:p>
            <a:pPr algn="just"/>
            <a:r>
              <a:rPr lang="en-US" sz="1600" dirty="0"/>
              <a:t>[2] https://erdplus.com/edit-diagram/41e53d32-f35f-48dc-8238-d7189f1851f9 </a:t>
            </a:r>
          </a:p>
          <a:p>
            <a:pPr algn="just"/>
            <a:r>
              <a:rPr lang="en-US" sz="1600" dirty="0"/>
              <a:t>[3] https://www.w3schools.com/sql/sql_join.as</a:t>
            </a:r>
          </a:p>
          <a:p>
            <a:pPr algn="just"/>
            <a:r>
              <a:rPr lang="en-US" sz="1600" dirty="0"/>
              <a:t>[4] https://www.knowledgehut.com/blog/programming/web-development-using-php-mysql</a:t>
            </a:r>
          </a:p>
          <a:p>
            <a:pPr algn="just"/>
            <a:endParaRPr lang="en-US"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FA4A455-ABC4-E3F0-75CC-A13CE76203A2}"/>
              </a:ext>
            </a:extLst>
          </p:cNvPr>
          <p:cNvSpPr txBox="1"/>
          <p:nvPr/>
        </p:nvSpPr>
        <p:spPr>
          <a:xfrm flipH="1">
            <a:off x="1015189" y="1077515"/>
            <a:ext cx="1877972" cy="523220"/>
          </a:xfrm>
          <a:prstGeom prst="rect">
            <a:avLst/>
          </a:prstGeom>
          <a:noFill/>
        </p:spPr>
        <p:txBody>
          <a:bodyPr wrap="square" rtlCol="0">
            <a:spAutoFit/>
          </a:bodyPr>
          <a:lstStyle/>
          <a:p>
            <a:r>
              <a:rPr lang="en-US" sz="2400" dirty="0">
                <a:solidFill>
                  <a:schemeClr val="bg2"/>
                </a:solidFill>
                <a:cs typeface="Times New Roman" panose="02020603050405020304" pitchFamily="18" charset="0"/>
              </a:rPr>
              <a:t>References</a:t>
            </a:r>
            <a:r>
              <a:rPr lang="en-US" sz="2800" dirty="0">
                <a:solidFill>
                  <a:schemeClr val="bg2"/>
                </a:solidFill>
                <a:cs typeface="Times New Roman" panose="02020603050405020304" pitchFamily="18" charset="0"/>
              </a:rPr>
              <a:t>:</a:t>
            </a:r>
          </a:p>
        </p:txBody>
      </p:sp>
      <p:sp>
        <p:nvSpPr>
          <p:cNvPr id="14" name="Slide Number Placeholder 13">
            <a:extLst>
              <a:ext uri="{FF2B5EF4-FFF2-40B4-BE49-F238E27FC236}">
                <a16:creationId xmlns:a16="http://schemas.microsoft.com/office/drawing/2014/main" id="{BB9AC625-3514-8D97-9A30-42621FF9D7C1}"/>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3272439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82" name="Group 18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0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83" name="Group 18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9" name="TextBox 8">
            <a:extLst>
              <a:ext uri="{FF2B5EF4-FFF2-40B4-BE49-F238E27FC236}">
                <a16:creationId xmlns:a16="http://schemas.microsoft.com/office/drawing/2014/main" id="{D8EAECF0-AF6A-268B-873F-883631E65FEF}"/>
              </a:ext>
            </a:extLst>
          </p:cNvPr>
          <p:cNvSpPr txBox="1"/>
          <p:nvPr/>
        </p:nvSpPr>
        <p:spPr>
          <a:xfrm>
            <a:off x="779462" y="1974844"/>
            <a:ext cx="9905998" cy="2665385"/>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800" cap="all" dirty="0">
                <a:solidFill>
                  <a:schemeClr val="bg2"/>
                </a:solidFill>
                <a:latin typeface="+mj-lt"/>
                <a:ea typeface="+mj-ea"/>
                <a:cs typeface="+mj-cs"/>
              </a:rPr>
              <a:t>Any Queries </a:t>
            </a:r>
          </a:p>
          <a:p>
            <a:pPr algn="ctr" defTabSz="914400">
              <a:lnSpc>
                <a:spcPct val="90000"/>
              </a:lnSpc>
              <a:spcBef>
                <a:spcPct val="0"/>
              </a:spcBef>
              <a:spcAft>
                <a:spcPts val="600"/>
              </a:spcAft>
            </a:pPr>
            <a:r>
              <a:rPr lang="en-US" sz="15000" cap="all" dirty="0">
                <a:solidFill>
                  <a:schemeClr val="bg2"/>
                </a:solidFill>
                <a:latin typeface="+mj-lt"/>
                <a:ea typeface="+mj-ea"/>
                <a:cs typeface="+mj-cs"/>
              </a:rPr>
              <a:t>?</a:t>
            </a:r>
            <a:endParaRPr lang="en-US" sz="2800" cap="all" dirty="0">
              <a:solidFill>
                <a:schemeClr val="bg2"/>
              </a:solidFill>
              <a:latin typeface="+mj-lt"/>
              <a:ea typeface="+mj-ea"/>
              <a:cs typeface="+mj-cs"/>
            </a:endParaRPr>
          </a:p>
        </p:txBody>
      </p:sp>
      <p:sp>
        <p:nvSpPr>
          <p:cNvPr id="5" name="TextBox 4">
            <a:extLst>
              <a:ext uri="{FF2B5EF4-FFF2-40B4-BE49-F238E27FC236}">
                <a16:creationId xmlns:a16="http://schemas.microsoft.com/office/drawing/2014/main" id="{99FC8334-0172-3067-C955-6953987D5B96}"/>
              </a:ext>
            </a:extLst>
          </p:cNvPr>
          <p:cNvSpPr txBox="1"/>
          <p:nvPr/>
        </p:nvSpPr>
        <p:spPr>
          <a:xfrm>
            <a:off x="852487" y="1874764"/>
            <a:ext cx="4847509" cy="1827075"/>
          </a:xfrm>
          <a:prstGeom prst="rect">
            <a:avLst/>
          </a:prstGeom>
        </p:spPr>
        <p:txBody>
          <a:bodyPr vert="horz" lIns="91440" tIns="45720" rIns="91440" bIns="45720" rtlCol="0">
            <a:noAutofit/>
          </a:bodyPr>
          <a:lstStyle/>
          <a:p>
            <a:pPr marL="342900" indent="-285750" defTabSz="914400">
              <a:lnSpc>
                <a:spcPct val="120000"/>
              </a:lnSpc>
              <a:spcAft>
                <a:spcPts val="600"/>
              </a:spcAft>
              <a:buClr>
                <a:schemeClr val="bg2"/>
              </a:buClr>
              <a:buSzPct val="125000"/>
              <a:buFont typeface="Wingdings" panose="05000000000000000000" pitchFamily="2" charset="2"/>
              <a:buChar char="q"/>
            </a:pPr>
            <a:endParaRPr lang="en-US" dirty="0"/>
          </a:p>
        </p:txBody>
      </p:sp>
      <p:sp>
        <p:nvSpPr>
          <p:cNvPr id="8" name="Slide Number Placeholder 7">
            <a:extLst>
              <a:ext uri="{FF2B5EF4-FFF2-40B4-BE49-F238E27FC236}">
                <a16:creationId xmlns:a16="http://schemas.microsoft.com/office/drawing/2014/main" id="{0CA34096-F28A-9D07-7D47-5C40C99765A1}"/>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2509432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4"/>
          <a:srcRect t="108" b="108"/>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824568" y="992947"/>
            <a:ext cx="5276088" cy="2276856"/>
          </a:xfrm>
        </p:spPr>
        <p:txBody>
          <a:bodyPr/>
          <a:lstStyle/>
          <a:p>
            <a:r>
              <a:rPr lang="en-US" dirty="0">
                <a:latin typeface="+mn-lt"/>
              </a:rPr>
              <a:t>Thank you !</a:t>
            </a:r>
          </a:p>
        </p:txBody>
      </p:sp>
      <p:sp>
        <p:nvSpPr>
          <p:cNvPr id="5" name="Slide Number Placeholder 4">
            <a:extLst>
              <a:ext uri="{FF2B5EF4-FFF2-40B4-BE49-F238E27FC236}">
                <a16:creationId xmlns:a16="http://schemas.microsoft.com/office/drawing/2014/main" id="{5FFBDF30-FC9C-32F8-083D-D41AE30809BC}"/>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9" name="Group 18">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1"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2"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3"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8"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20" name="Group 19">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useBgFill="1">
        <p:nvSpPr>
          <p:cNvPr id="59" name="Rectangle 58">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62"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3"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4"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9"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3" name="Title 2">
            <a:extLst>
              <a:ext uri="{FF2B5EF4-FFF2-40B4-BE49-F238E27FC236}">
                <a16:creationId xmlns:a16="http://schemas.microsoft.com/office/drawing/2014/main" id="{E8B427DA-4191-296A-6897-D32C6EDE4DD3}"/>
              </a:ext>
            </a:extLst>
          </p:cNvPr>
          <p:cNvSpPr>
            <a:spLocks noGrp="1"/>
          </p:cNvSpPr>
          <p:nvPr>
            <p:ph type="title"/>
          </p:nvPr>
        </p:nvSpPr>
        <p:spPr>
          <a:xfrm>
            <a:off x="1141413" y="1082673"/>
            <a:ext cx="2869416" cy="4708528"/>
          </a:xfrm>
        </p:spPr>
        <p:txBody>
          <a:bodyPr vert="horz" lIns="91440" tIns="45720" rIns="91440" bIns="45720" rtlCol="0" anchor="ctr">
            <a:normAutofit/>
          </a:bodyPr>
          <a:lstStyle/>
          <a:p>
            <a:pPr algn="r"/>
            <a:r>
              <a:rPr lang="en-US" sz="4000" dirty="0"/>
              <a:t>OUTLINE</a:t>
            </a:r>
          </a:p>
        </p:txBody>
      </p:sp>
      <p:cxnSp>
        <p:nvCxnSpPr>
          <p:cNvPr id="90" name="Straight Connector 89">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39E2FD6-EFE7-B2FC-20E2-E593AB35BD1A}"/>
              </a:ext>
            </a:extLst>
          </p:cNvPr>
          <p:cNvSpPr>
            <a:spLocks noGrp="1"/>
          </p:cNvSpPr>
          <p:nvPr>
            <p:ph idx="1"/>
          </p:nvPr>
        </p:nvSpPr>
        <p:spPr>
          <a:xfrm>
            <a:off x="5297763" y="1082673"/>
            <a:ext cx="5751237" cy="4708528"/>
          </a:xfrm>
        </p:spPr>
        <p:txBody>
          <a:bodyPr vert="horz" lIns="91440" tIns="45720" rIns="91440" bIns="45720" rtlCol="0" anchor="ctr">
            <a:normAutofit/>
          </a:bodyPr>
          <a:lstStyle/>
          <a:p>
            <a:pPr marL="285750" indent="-228600">
              <a:lnSpc>
                <a:spcPct val="120000"/>
              </a:lnSpc>
              <a:buClr>
                <a:schemeClr val="accent1"/>
              </a:buClr>
              <a:buFont typeface="Arial" panose="020B0604020202020204" pitchFamily="34" charset="0"/>
              <a:buChar char="•"/>
            </a:pPr>
            <a:r>
              <a:rPr lang="en-US" sz="1800" dirty="0"/>
              <a:t>Team Members</a:t>
            </a:r>
          </a:p>
          <a:p>
            <a:pPr marL="285750" indent="-228600">
              <a:lnSpc>
                <a:spcPct val="120000"/>
              </a:lnSpc>
              <a:buClr>
                <a:schemeClr val="accent1"/>
              </a:buClr>
              <a:buFont typeface="Arial" panose="020B0604020202020204" pitchFamily="34" charset="0"/>
              <a:buChar char="•"/>
            </a:pPr>
            <a:r>
              <a:rPr lang="en-US" sz="1800" dirty="0"/>
              <a:t>Introduction</a:t>
            </a:r>
          </a:p>
          <a:p>
            <a:pPr marL="285750" indent="-228600">
              <a:lnSpc>
                <a:spcPct val="120000"/>
              </a:lnSpc>
              <a:buClr>
                <a:schemeClr val="accent1"/>
              </a:buClr>
              <a:buFont typeface="Arial" panose="020B0604020202020204" pitchFamily="34" charset="0"/>
              <a:buChar char="•"/>
            </a:pPr>
            <a:r>
              <a:rPr lang="en-US" sz="1800" dirty="0"/>
              <a:t>Description</a:t>
            </a:r>
          </a:p>
          <a:p>
            <a:pPr marL="285750" indent="-228600">
              <a:lnSpc>
                <a:spcPct val="120000"/>
              </a:lnSpc>
              <a:buClr>
                <a:schemeClr val="accent1"/>
              </a:buClr>
              <a:buFont typeface="Arial" panose="020B0604020202020204" pitchFamily="34" charset="0"/>
              <a:buChar char="•"/>
            </a:pPr>
            <a:r>
              <a:rPr lang="en-US" sz="1800" dirty="0"/>
              <a:t>Software Requirements</a:t>
            </a:r>
          </a:p>
          <a:p>
            <a:pPr marL="285750" indent="-228600">
              <a:lnSpc>
                <a:spcPct val="120000"/>
              </a:lnSpc>
              <a:buClr>
                <a:schemeClr val="accent1"/>
              </a:buClr>
              <a:buFont typeface="Arial" panose="020B0604020202020204" pitchFamily="34" charset="0"/>
              <a:buChar char="•"/>
            </a:pPr>
            <a:r>
              <a:rPr lang="en-US" sz="1800" dirty="0"/>
              <a:t>Entity Relationship Model</a:t>
            </a:r>
          </a:p>
          <a:p>
            <a:pPr marL="285750" indent="-228600">
              <a:lnSpc>
                <a:spcPct val="120000"/>
              </a:lnSpc>
              <a:buClr>
                <a:schemeClr val="accent1"/>
              </a:buClr>
              <a:buFont typeface="Arial" panose="020B0604020202020204" pitchFamily="34" charset="0"/>
              <a:buChar char="•"/>
            </a:pPr>
            <a:r>
              <a:rPr lang="en-US" sz="1800" dirty="0"/>
              <a:t>Enhanced Entity-Relationship Model</a:t>
            </a:r>
          </a:p>
          <a:p>
            <a:pPr marL="285750" indent="-228600">
              <a:lnSpc>
                <a:spcPct val="120000"/>
              </a:lnSpc>
              <a:buClr>
                <a:schemeClr val="accent1"/>
              </a:buClr>
              <a:buFont typeface="Arial" panose="020B0604020202020204" pitchFamily="34" charset="0"/>
              <a:buChar char="•"/>
            </a:pPr>
            <a:r>
              <a:rPr lang="en-US" sz="1800" dirty="0"/>
              <a:t>SQL Database Development</a:t>
            </a:r>
          </a:p>
          <a:p>
            <a:pPr marL="285750" indent="-228600">
              <a:lnSpc>
                <a:spcPct val="120000"/>
              </a:lnSpc>
              <a:buClr>
                <a:schemeClr val="accent1"/>
              </a:buClr>
              <a:buFont typeface="Arial" panose="020B0604020202020204" pitchFamily="34" charset="0"/>
              <a:buChar char="•"/>
            </a:pPr>
            <a:r>
              <a:rPr lang="en-US" sz="1800" dirty="0"/>
              <a:t>Loading Data &amp; Performance Enhancement</a:t>
            </a:r>
          </a:p>
          <a:p>
            <a:pPr marL="285750" indent="-228600">
              <a:lnSpc>
                <a:spcPct val="120000"/>
              </a:lnSpc>
              <a:buClr>
                <a:schemeClr val="accent1"/>
              </a:buClr>
              <a:buFont typeface="Arial" panose="020B0604020202020204" pitchFamily="34" charset="0"/>
              <a:buChar char="•"/>
            </a:pPr>
            <a:r>
              <a:rPr lang="en-US" sz="1800" dirty="0"/>
              <a:t>Graphical User Interface</a:t>
            </a:r>
          </a:p>
          <a:p>
            <a:pPr marL="285750" indent="-228600">
              <a:lnSpc>
                <a:spcPct val="120000"/>
              </a:lnSpc>
              <a:buClr>
                <a:schemeClr val="accent1"/>
              </a:buClr>
              <a:buFont typeface="Arial" panose="020B0604020202020204" pitchFamily="34" charset="0"/>
              <a:buChar char="•"/>
            </a:pPr>
            <a:r>
              <a:rPr lang="en-US" sz="1800" dirty="0"/>
              <a:t>References </a:t>
            </a:r>
          </a:p>
          <a:p>
            <a:pPr indent="-228600">
              <a:lnSpc>
                <a:spcPct val="120000"/>
              </a:lnSpc>
              <a:buFont typeface="Arial" panose="020B0604020202020204" pitchFamily="34" charset="0"/>
              <a:buChar char="•"/>
            </a:pPr>
            <a:endParaRPr lang="en-US" sz="1800" dirty="0"/>
          </a:p>
          <a:p>
            <a:pPr marL="342900" indent="-228600">
              <a:lnSpc>
                <a:spcPct val="120000"/>
              </a:lnSpc>
              <a:buFont typeface="Arial" panose="020B0604020202020204" pitchFamily="34" charset="0"/>
              <a:buChar char="•"/>
            </a:pPr>
            <a:endParaRPr lang="en-US" sz="1800" dirty="0"/>
          </a:p>
        </p:txBody>
      </p:sp>
      <p:sp>
        <p:nvSpPr>
          <p:cNvPr id="11" name="Slide Number Placeholder 10">
            <a:extLst>
              <a:ext uri="{FF2B5EF4-FFF2-40B4-BE49-F238E27FC236}">
                <a16:creationId xmlns:a16="http://schemas.microsoft.com/office/drawing/2014/main" id="{85E82C4B-8040-6E9E-0888-FF445B5D4AE4}"/>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D8DA9DAA-006C-4F4B-980E-E3DF019B24E2}" type="slidenum">
              <a:rPr lang="en-US" kern="1200" smtClean="0">
                <a:solidFill>
                  <a:schemeClr val="tx1">
                    <a:tint val="75000"/>
                  </a:schemeClr>
                </a:solidFill>
                <a:latin typeface="+mn-lt"/>
                <a:ea typeface="+mn-ea"/>
                <a:cs typeface="+mn-cs"/>
              </a:rPr>
              <a:pPr>
                <a:spcAft>
                  <a:spcPts val="600"/>
                </a:spcAft>
              </a:pPr>
              <a:t>2</a:t>
            </a:fld>
            <a:endParaRPr lang="en-US" kern="1200" dirty="0">
              <a:solidFill>
                <a:schemeClr val="tx1">
                  <a:tint val="75000"/>
                </a:schemeClr>
              </a:solidFill>
              <a:latin typeface="+mn-lt"/>
              <a:ea typeface="+mn-ea"/>
              <a:cs typeface="+mn-cs"/>
            </a:endParaRPr>
          </a:p>
        </p:txBody>
      </p:sp>
      <p:grpSp>
        <p:nvGrpSpPr>
          <p:cNvPr id="92" name="Group 91">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93"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46001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2756829" y="-415154"/>
            <a:ext cx="6190488" cy="1179576"/>
          </a:xfrm>
        </p:spPr>
        <p:txBody>
          <a:bodyPr>
            <a:noAutofit/>
          </a:bodyPr>
          <a:lstStyle/>
          <a:p>
            <a:r>
              <a:rPr lang="en-US" sz="2400" dirty="0">
                <a:solidFill>
                  <a:schemeClr val="bg2"/>
                </a:solidFill>
                <a:latin typeface="+mn-lt"/>
                <a:cs typeface="Times New Roman" panose="02020603050405020304" pitchFamily="18" charset="0"/>
              </a:rPr>
              <a:t>CONSULTANCY MANAGEMENT SYSTEM</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1019124" y="1214721"/>
            <a:ext cx="9665898" cy="2371920"/>
          </a:xfrm>
        </p:spPr>
        <p:txBody>
          <a:bodyPr>
            <a:normAutofit/>
          </a:bodyPr>
          <a:lstStyle/>
          <a:p>
            <a:pPr algn="just"/>
            <a:r>
              <a:rPr lang="en-US" dirty="0">
                <a:cs typeface="Times New Roman" panose="02020603050405020304" pitchFamily="18" charset="0"/>
              </a:rPr>
              <a:t>Consultancy management system (CMS) includes in enrolling the consultants and storing their details. It is easy to use and is designed to upgrade each consultant’s skill with real time projects. CMS basically uses every consultant’s data where they are selected based on the client requirements. Details like Skills and certifications are compared with client’s project requirements. This project develops a software that helps each consultant connect with the various clients and offer good job role in their company</a:t>
            </a:r>
          </a:p>
        </p:txBody>
      </p:sp>
      <p:sp>
        <p:nvSpPr>
          <p:cNvPr id="14" name="Slide Number Placeholder 13">
            <a:extLst>
              <a:ext uri="{FF2B5EF4-FFF2-40B4-BE49-F238E27FC236}">
                <a16:creationId xmlns:a16="http://schemas.microsoft.com/office/drawing/2014/main" id="{58BF4971-3019-C389-6DB9-C47B9656FD12}"/>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8EAECF0-AF6A-268B-873F-883631E65FEF}"/>
              </a:ext>
            </a:extLst>
          </p:cNvPr>
          <p:cNvSpPr txBox="1"/>
          <p:nvPr/>
        </p:nvSpPr>
        <p:spPr>
          <a:xfrm>
            <a:off x="903574" y="1692838"/>
            <a:ext cx="9454551" cy="4616648"/>
          </a:xfrm>
          <a:prstGeom prst="rect">
            <a:avLst/>
          </a:prstGeom>
          <a:noFill/>
        </p:spPr>
        <p:txBody>
          <a:bodyPr wrap="square" rtlCol="0">
            <a:spAutoFit/>
          </a:bodyPr>
          <a:lstStyle/>
          <a:p>
            <a:pPr algn="just"/>
            <a:r>
              <a:rPr lang="en-US" sz="1400" dirty="0">
                <a:solidFill>
                  <a:schemeClr val="bg2"/>
                </a:solidFill>
                <a:cs typeface="Times New Roman" panose="02020603050405020304" pitchFamily="18" charset="0"/>
              </a:rPr>
              <a:t>MANISHA BANDI</a:t>
            </a:r>
            <a:r>
              <a:rPr lang="en-US" sz="1400" dirty="0">
                <a:cs typeface="Times New Roman" panose="02020603050405020304" pitchFamily="18" charset="0"/>
              </a:rPr>
              <a:t>: I have completed my under graduation in the stream of Computer Science, and I had 2+ years of IT Experience as Systems Analyst in Sonata Software Limited. I have technical skills of Java, MSQL and I am interested to learn Python, Machine Learning. I want to work with the people who are technically strong and proactive which helps to build </a:t>
            </a:r>
            <a:r>
              <a:rPr lang="en-US" sz="1400" dirty="0" err="1">
                <a:cs typeface="Times New Roman" panose="02020603050405020304" pitchFamily="18" charset="0"/>
              </a:rPr>
              <a:t>rapo</a:t>
            </a:r>
            <a:r>
              <a:rPr lang="en-US" sz="1400" dirty="0">
                <a:cs typeface="Times New Roman" panose="02020603050405020304" pitchFamily="18" charset="0"/>
              </a:rPr>
              <a:t> between us. </a:t>
            </a:r>
          </a:p>
          <a:p>
            <a:pPr algn="just"/>
            <a:endParaRPr lang="en-US" sz="1400" dirty="0">
              <a:cs typeface="Times New Roman" panose="02020603050405020304" pitchFamily="18" charset="0"/>
            </a:endParaRPr>
          </a:p>
          <a:p>
            <a:pPr algn="just"/>
            <a:r>
              <a:rPr lang="en-US" sz="1400" dirty="0">
                <a:solidFill>
                  <a:schemeClr val="bg2"/>
                </a:solidFill>
                <a:cs typeface="Times New Roman" panose="02020603050405020304" pitchFamily="18" charset="0"/>
              </a:rPr>
              <a:t>VISHWAPRASAD REDDY</a:t>
            </a:r>
            <a:r>
              <a:rPr lang="en-US" sz="1400" dirty="0">
                <a:cs typeface="Times New Roman" panose="02020603050405020304" pitchFamily="18" charset="0"/>
              </a:rPr>
              <a:t>: I did my Bachelor of Engineering in the stream of Computer Science &amp; Engineering. I worked in Amazon for 18 months as Transaction Risk Investigator, which deals with the online fraud happening on the customer’s account which needs to be prevented. I have programming skills of Core Java, Java Database Connectivity and skilled on MySQL tool. </a:t>
            </a:r>
          </a:p>
          <a:p>
            <a:pPr algn="just"/>
            <a:endParaRPr lang="en-US" sz="1400" dirty="0">
              <a:cs typeface="Times New Roman" panose="02020603050405020304" pitchFamily="18" charset="0"/>
            </a:endParaRPr>
          </a:p>
          <a:p>
            <a:pPr algn="just"/>
            <a:r>
              <a:rPr lang="en-US" sz="1400" dirty="0">
                <a:solidFill>
                  <a:schemeClr val="bg2"/>
                </a:solidFill>
                <a:cs typeface="Times New Roman" panose="02020603050405020304" pitchFamily="18" charset="0"/>
              </a:rPr>
              <a:t>SHASHANK REDDY</a:t>
            </a:r>
            <a:r>
              <a:rPr lang="en-US" sz="1400" dirty="0">
                <a:cs typeface="Times New Roman" panose="02020603050405020304" pitchFamily="18" charset="0"/>
              </a:rPr>
              <a:t>: I did my under graduation in the field of computer science and engineering. I have technical skills in C, Python and Web designing and I am interested in Network security. I like to work people who are passionate and enjoy helping each other. </a:t>
            </a:r>
          </a:p>
          <a:p>
            <a:pPr algn="just"/>
            <a:endParaRPr lang="en-US" sz="1400" dirty="0">
              <a:solidFill>
                <a:schemeClr val="bg2"/>
              </a:solidFill>
            </a:endParaRPr>
          </a:p>
          <a:p>
            <a:pPr algn="just"/>
            <a:r>
              <a:rPr lang="en-US" sz="1400" dirty="0">
                <a:solidFill>
                  <a:schemeClr val="bg2"/>
                </a:solidFill>
              </a:rPr>
              <a:t>VENKATA SUCHARITHA</a:t>
            </a:r>
            <a:r>
              <a:rPr lang="en-US" sz="1400" dirty="0"/>
              <a:t>: I did my under graduation in bachelor of commerce in computer science. I hold an experience of 2+ years in accounts payable field in Accenture as a Transaction Processing Analyst where I have worked on tools like SAP ERP, Oracle. I am interested to learn new technologies further in this field and looking forward to interacting more with people which helps to gain good knowledge.</a:t>
            </a:r>
          </a:p>
          <a:p>
            <a:pPr algn="just"/>
            <a:endParaRPr lang="en-US" sz="1400" dirty="0"/>
          </a:p>
          <a:p>
            <a:pPr algn="just"/>
            <a:r>
              <a:rPr lang="en-US" sz="1400" dirty="0">
                <a:solidFill>
                  <a:schemeClr val="bg2"/>
                </a:solidFill>
              </a:rPr>
              <a:t>TEJESWAR JULAKANTI</a:t>
            </a:r>
            <a:r>
              <a:rPr lang="en-US" sz="1400" dirty="0"/>
              <a:t>: I did my under graduation in Information Technology from VR Siddhartha Engineering College. Later, I was recruited in TCS as RPA developer and had a work experience of 15 months. I have relevant technical knowledge in C++, Python, </a:t>
            </a:r>
            <a:r>
              <a:rPr lang="en-US" sz="1400" dirty="0" err="1"/>
              <a:t>.net</a:t>
            </a:r>
            <a:r>
              <a:rPr lang="en-US" sz="1400" dirty="0"/>
              <a:t> programming. I would love to work with people who has decision making skills and passion towards knowing new things which helps ourselves to gain good knowledge and experience.</a:t>
            </a:r>
          </a:p>
        </p:txBody>
      </p:sp>
      <p:sp>
        <p:nvSpPr>
          <p:cNvPr id="5" name="TextBox 4">
            <a:extLst>
              <a:ext uri="{FF2B5EF4-FFF2-40B4-BE49-F238E27FC236}">
                <a16:creationId xmlns:a16="http://schemas.microsoft.com/office/drawing/2014/main" id="{2C0A788A-35E8-6B4B-7F67-64680FBAF2B3}"/>
              </a:ext>
            </a:extLst>
          </p:cNvPr>
          <p:cNvSpPr txBox="1"/>
          <p:nvPr/>
        </p:nvSpPr>
        <p:spPr>
          <a:xfrm>
            <a:off x="903574" y="1046507"/>
            <a:ext cx="2743200" cy="830997"/>
          </a:xfrm>
          <a:prstGeom prst="rect">
            <a:avLst/>
          </a:prstGeom>
          <a:noFill/>
        </p:spPr>
        <p:txBody>
          <a:bodyPr wrap="square" rtlCol="0">
            <a:spAutoFit/>
          </a:bodyPr>
          <a:lstStyle/>
          <a:p>
            <a:r>
              <a:rPr lang="en-US" sz="2400" dirty="0">
                <a:solidFill>
                  <a:schemeClr val="bg2"/>
                </a:solidFill>
                <a:cs typeface="Times New Roman" panose="02020603050405020304" pitchFamily="18" charset="0"/>
              </a:rPr>
              <a:t>Team Members:</a:t>
            </a:r>
            <a:endParaRPr lang="en-US" sz="2800" dirty="0">
              <a:solidFill>
                <a:schemeClr val="bg2"/>
              </a:solidFill>
              <a:cs typeface="Times New Roman" panose="02020603050405020304" pitchFamily="18" charset="0"/>
            </a:endParaRPr>
          </a:p>
          <a:p>
            <a:endParaRPr lang="en-US" sz="2400" dirty="0"/>
          </a:p>
        </p:txBody>
      </p:sp>
      <p:sp>
        <p:nvSpPr>
          <p:cNvPr id="12" name="Slide Number Placeholder 11">
            <a:extLst>
              <a:ext uri="{FF2B5EF4-FFF2-40B4-BE49-F238E27FC236}">
                <a16:creationId xmlns:a16="http://schemas.microsoft.com/office/drawing/2014/main" id="{0AC1D7BA-B247-CB42-4653-3A98A86AB89D}"/>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Tree>
    <p:extLst>
      <p:ext uri="{BB962C8B-B14F-4D97-AF65-F5344CB8AC3E}">
        <p14:creationId xmlns:p14="http://schemas.microsoft.com/office/powerpoint/2010/main" val="3201885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356D86-3464-D5E3-AB39-BC2DBA3CE9FF}"/>
              </a:ext>
            </a:extLst>
          </p:cNvPr>
          <p:cNvSpPr>
            <a:spLocks noGrp="1"/>
          </p:cNvSpPr>
          <p:nvPr>
            <p:ph type="title"/>
          </p:nvPr>
        </p:nvSpPr>
        <p:spPr>
          <a:xfrm>
            <a:off x="934367" y="397129"/>
            <a:ext cx="6190488" cy="1179576"/>
          </a:xfrm>
        </p:spPr>
        <p:txBody>
          <a:bodyPr>
            <a:normAutofit/>
          </a:bodyPr>
          <a:lstStyle/>
          <a:p>
            <a:r>
              <a:rPr lang="en-US" sz="2400" dirty="0">
                <a:solidFill>
                  <a:schemeClr val="bg2"/>
                </a:solidFill>
                <a:latin typeface="+mn-lt"/>
              </a:rPr>
              <a:t>Software REQUIREMENTS:</a:t>
            </a:r>
          </a:p>
        </p:txBody>
      </p:sp>
      <p:sp>
        <p:nvSpPr>
          <p:cNvPr id="4" name="Content Placeholder 3">
            <a:extLst>
              <a:ext uri="{FF2B5EF4-FFF2-40B4-BE49-F238E27FC236}">
                <a16:creationId xmlns:a16="http://schemas.microsoft.com/office/drawing/2014/main" id="{102BBE36-06D3-D474-2422-6F06050DCC89}"/>
              </a:ext>
            </a:extLst>
          </p:cNvPr>
          <p:cNvSpPr>
            <a:spLocks noGrp="1"/>
          </p:cNvSpPr>
          <p:nvPr>
            <p:ph idx="1"/>
          </p:nvPr>
        </p:nvSpPr>
        <p:spPr>
          <a:xfrm>
            <a:off x="934367" y="1755648"/>
            <a:ext cx="6190488" cy="3346704"/>
          </a:xfrm>
        </p:spPr>
        <p:txBody>
          <a:bodyPr>
            <a:normAutofit/>
          </a:bodyPr>
          <a:lstStyle/>
          <a:p>
            <a:pPr marL="342900" indent="-342900">
              <a:buClr>
                <a:schemeClr val="bg2"/>
              </a:buClr>
              <a:buFont typeface="Wingdings" panose="05000000000000000000" pitchFamily="2" charset="2"/>
              <a:buChar char="q"/>
            </a:pPr>
            <a:r>
              <a:rPr lang="en-US" sz="2000" dirty="0"/>
              <a:t>User Interface: </a:t>
            </a:r>
            <a:r>
              <a:rPr lang="en-US" sz="2000" b="1" dirty="0"/>
              <a:t>HTML, CSS, Bootstrap, JavaScript</a:t>
            </a:r>
            <a:endParaRPr lang="en-US" sz="2000" dirty="0"/>
          </a:p>
          <a:p>
            <a:pPr marL="342900" indent="-342900">
              <a:buClr>
                <a:schemeClr val="bg2"/>
              </a:buClr>
              <a:buFont typeface="Wingdings" panose="05000000000000000000" pitchFamily="2" charset="2"/>
              <a:buChar char="q"/>
            </a:pPr>
            <a:r>
              <a:rPr lang="en-US" sz="2000" dirty="0"/>
              <a:t>Database: </a:t>
            </a:r>
            <a:r>
              <a:rPr lang="en-US" sz="2000" b="1" dirty="0"/>
              <a:t>MySQL, Workbench</a:t>
            </a:r>
          </a:p>
          <a:p>
            <a:pPr marL="342900" indent="-342900">
              <a:buClr>
                <a:schemeClr val="bg2"/>
              </a:buClr>
              <a:buFont typeface="Wingdings" panose="05000000000000000000" pitchFamily="2" charset="2"/>
              <a:buChar char="q"/>
            </a:pPr>
            <a:r>
              <a:rPr lang="en-US" sz="2000" dirty="0"/>
              <a:t>Server: </a:t>
            </a:r>
            <a:r>
              <a:rPr lang="en-US" sz="2000" b="1" dirty="0"/>
              <a:t>PhpMyAdmin</a:t>
            </a:r>
          </a:p>
          <a:p>
            <a:pPr marL="342900" indent="-342900">
              <a:buClr>
                <a:schemeClr val="bg2"/>
              </a:buClr>
              <a:buFont typeface="Wingdings" panose="05000000000000000000" pitchFamily="2" charset="2"/>
              <a:buChar char="q"/>
            </a:pPr>
            <a:r>
              <a:rPr lang="en-US" sz="2000" dirty="0"/>
              <a:t>Browser: </a:t>
            </a:r>
            <a:r>
              <a:rPr lang="en-US" sz="2000" b="1" dirty="0"/>
              <a:t>Google Chrome</a:t>
            </a:r>
            <a:endParaRPr lang="en-US" sz="2000" dirty="0"/>
          </a:p>
          <a:p>
            <a:endParaRPr lang="en-US" dirty="0"/>
          </a:p>
        </p:txBody>
      </p:sp>
      <p:sp>
        <p:nvSpPr>
          <p:cNvPr id="10" name="Slide Number Placeholder 9">
            <a:extLst>
              <a:ext uri="{FF2B5EF4-FFF2-40B4-BE49-F238E27FC236}">
                <a16:creationId xmlns:a16="http://schemas.microsoft.com/office/drawing/2014/main" id="{9DAEB84A-0942-C292-8F2B-BFB4BCA0F21A}"/>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326359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8EAECF0-AF6A-268B-873F-883631E65FEF}"/>
              </a:ext>
            </a:extLst>
          </p:cNvPr>
          <p:cNvSpPr txBox="1"/>
          <p:nvPr/>
        </p:nvSpPr>
        <p:spPr>
          <a:xfrm>
            <a:off x="875582" y="983712"/>
            <a:ext cx="9454551" cy="338554"/>
          </a:xfrm>
          <a:prstGeom prst="rect">
            <a:avLst/>
          </a:prstGeom>
          <a:noFill/>
        </p:spPr>
        <p:txBody>
          <a:bodyPr wrap="square" rtlCol="0">
            <a:spAutoFit/>
          </a:bodyPr>
          <a:lstStyle/>
          <a:p>
            <a:pPr algn="just"/>
            <a:r>
              <a:rPr lang="en-US" sz="1600" dirty="0">
                <a:solidFill>
                  <a:schemeClr val="bg2"/>
                </a:solidFill>
                <a:cs typeface="Times New Roman" panose="02020603050405020304" pitchFamily="18" charset="0"/>
              </a:rPr>
              <a:t>ENTITIY RELATIONSHIP MODEL [ ER- MODEL ]:</a:t>
            </a:r>
          </a:p>
        </p:txBody>
      </p:sp>
      <p:pic>
        <p:nvPicPr>
          <p:cNvPr id="5" name="Picture 4" descr="Diagram&#10;&#10;Description automatically generated">
            <a:extLst>
              <a:ext uri="{FF2B5EF4-FFF2-40B4-BE49-F238E27FC236}">
                <a16:creationId xmlns:a16="http://schemas.microsoft.com/office/drawing/2014/main" id="{285E6F23-F2D6-E266-63C0-8CB2FCE2FDC8}"/>
              </a:ext>
            </a:extLst>
          </p:cNvPr>
          <p:cNvPicPr>
            <a:picLocks noChangeAspect="1"/>
          </p:cNvPicPr>
          <p:nvPr/>
        </p:nvPicPr>
        <p:blipFill>
          <a:blip r:embed="rId2"/>
          <a:stretch>
            <a:fillRect/>
          </a:stretch>
        </p:blipFill>
        <p:spPr>
          <a:xfrm>
            <a:off x="5287737" y="1152989"/>
            <a:ext cx="5834122" cy="5460521"/>
          </a:xfrm>
          <a:prstGeom prst="rect">
            <a:avLst/>
          </a:prstGeom>
          <a:ln>
            <a:solidFill>
              <a:schemeClr val="tx1">
                <a:lumMod val="95000"/>
              </a:schemeClr>
            </a:solidFill>
          </a:ln>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51923CA9-8DE4-C34C-417A-7211C71011EC}"/>
              </a:ext>
            </a:extLst>
          </p:cNvPr>
          <p:cNvSpPr txBox="1"/>
          <p:nvPr/>
        </p:nvSpPr>
        <p:spPr>
          <a:xfrm flipH="1">
            <a:off x="875581" y="1322266"/>
            <a:ext cx="4082499" cy="3323987"/>
          </a:xfrm>
          <a:prstGeom prst="rect">
            <a:avLst/>
          </a:prstGeom>
          <a:noFill/>
        </p:spPr>
        <p:txBody>
          <a:bodyPr wrap="square" rtlCol="0">
            <a:spAutoFit/>
          </a:bodyPr>
          <a:lstStyle/>
          <a:p>
            <a:pPr algn="just"/>
            <a:r>
              <a:rPr lang="en-US" sz="1400" dirty="0"/>
              <a:t>An Entity Relationship model (ER model) is design or a blueprint of a database. It illustrates how entities relate to each other within the system.</a:t>
            </a:r>
          </a:p>
          <a:p>
            <a:pPr algn="just"/>
            <a:endParaRPr lang="en-US" sz="1400" dirty="0"/>
          </a:p>
          <a:p>
            <a:pPr algn="just"/>
            <a:r>
              <a:rPr lang="en-US" sz="1400" dirty="0"/>
              <a:t>Entities Of Consultancy Management System [CMS]:</a:t>
            </a:r>
          </a:p>
          <a:p>
            <a:pPr marL="285750" indent="-285750" algn="just">
              <a:buClr>
                <a:schemeClr val="bg2"/>
              </a:buClr>
              <a:buFont typeface="Wingdings" panose="05000000000000000000" pitchFamily="2" charset="2"/>
              <a:buChar char="q"/>
            </a:pPr>
            <a:r>
              <a:rPr lang="en-US" sz="1400" dirty="0"/>
              <a:t>Consultant</a:t>
            </a:r>
          </a:p>
          <a:p>
            <a:pPr marL="285750" indent="-285750" algn="just">
              <a:buClr>
                <a:schemeClr val="bg2"/>
              </a:buClr>
              <a:buFont typeface="Wingdings" panose="05000000000000000000" pitchFamily="2" charset="2"/>
              <a:buChar char="q"/>
            </a:pPr>
            <a:r>
              <a:rPr lang="en-US" sz="1400" dirty="0" err="1"/>
              <a:t>Project_Consultant</a:t>
            </a:r>
            <a:endParaRPr lang="en-US" sz="1400" dirty="0"/>
          </a:p>
          <a:p>
            <a:pPr marL="285750" indent="-285750" algn="just">
              <a:buClr>
                <a:schemeClr val="bg2"/>
              </a:buClr>
              <a:buFont typeface="Wingdings" panose="05000000000000000000" pitchFamily="2" charset="2"/>
              <a:buChar char="q"/>
            </a:pPr>
            <a:r>
              <a:rPr lang="en-US" sz="1400" dirty="0"/>
              <a:t>Certification</a:t>
            </a:r>
          </a:p>
          <a:p>
            <a:pPr marL="285750" indent="-285750" algn="just">
              <a:buClr>
                <a:schemeClr val="bg2"/>
              </a:buClr>
              <a:buFont typeface="Wingdings" panose="05000000000000000000" pitchFamily="2" charset="2"/>
              <a:buChar char="q"/>
            </a:pPr>
            <a:r>
              <a:rPr lang="en-US" sz="1400" dirty="0"/>
              <a:t>Project</a:t>
            </a:r>
          </a:p>
          <a:p>
            <a:pPr marL="285750" indent="-285750" algn="just">
              <a:buClr>
                <a:schemeClr val="bg2"/>
              </a:buClr>
              <a:buFont typeface="Wingdings" panose="05000000000000000000" pitchFamily="2" charset="2"/>
              <a:buChar char="q"/>
            </a:pPr>
            <a:r>
              <a:rPr lang="en-US" sz="1400" dirty="0" err="1"/>
              <a:t>SubProject</a:t>
            </a:r>
            <a:endParaRPr lang="en-US" sz="1400" dirty="0"/>
          </a:p>
          <a:p>
            <a:pPr marL="285750" indent="-285750" algn="just">
              <a:buClr>
                <a:schemeClr val="bg2"/>
              </a:buClr>
              <a:buFont typeface="Wingdings" panose="05000000000000000000" pitchFamily="2" charset="2"/>
              <a:buChar char="q"/>
            </a:pPr>
            <a:r>
              <a:rPr lang="en-US" sz="1400" dirty="0"/>
              <a:t>Client</a:t>
            </a:r>
          </a:p>
          <a:p>
            <a:pPr marL="285750" indent="-285750" algn="just">
              <a:buClr>
                <a:schemeClr val="bg2"/>
              </a:buClr>
              <a:buFont typeface="Wingdings" panose="05000000000000000000" pitchFamily="2" charset="2"/>
              <a:buChar char="q"/>
            </a:pPr>
            <a:r>
              <a:rPr lang="en-US" sz="1400" dirty="0"/>
              <a:t>Skill</a:t>
            </a:r>
          </a:p>
          <a:p>
            <a:pPr marL="285750" indent="-285750" algn="just">
              <a:buClr>
                <a:schemeClr val="bg2"/>
              </a:buClr>
              <a:buFont typeface="Wingdings" panose="05000000000000000000" pitchFamily="2" charset="2"/>
              <a:buChar char="q"/>
            </a:pPr>
            <a:r>
              <a:rPr lang="en-US" sz="1400" dirty="0" err="1"/>
              <a:t>Consultant_Skill</a:t>
            </a:r>
            <a:endParaRPr lang="en-US" sz="1400" dirty="0"/>
          </a:p>
          <a:p>
            <a:pPr marL="285750" indent="-285750" algn="just">
              <a:buClr>
                <a:schemeClr val="bg2"/>
              </a:buClr>
              <a:buFont typeface="Wingdings" panose="05000000000000000000" pitchFamily="2" charset="2"/>
              <a:buChar char="q"/>
            </a:pPr>
            <a:r>
              <a:rPr lang="en-US" sz="1400" dirty="0" err="1"/>
              <a:t>Project_Skill</a:t>
            </a:r>
            <a:endParaRPr lang="en-US" sz="1400" dirty="0"/>
          </a:p>
          <a:p>
            <a:pPr marL="285750" indent="-285750" algn="just">
              <a:buClr>
                <a:schemeClr val="bg2"/>
              </a:buClr>
              <a:buFont typeface="Wingdings" panose="05000000000000000000" pitchFamily="2" charset="2"/>
              <a:buChar char="q"/>
            </a:pPr>
            <a:r>
              <a:rPr lang="en-US" sz="1400" dirty="0"/>
              <a:t>Review</a:t>
            </a:r>
          </a:p>
        </p:txBody>
      </p:sp>
      <p:pic>
        <p:nvPicPr>
          <p:cNvPr id="11" name="Picture 10" descr="Diagram&#10;&#10;Description automatically generated with medium confidence">
            <a:extLst>
              <a:ext uri="{FF2B5EF4-FFF2-40B4-BE49-F238E27FC236}">
                <a16:creationId xmlns:a16="http://schemas.microsoft.com/office/drawing/2014/main" id="{0CCF3035-37FD-EB48-B9E6-DCCA9F1D3A02}"/>
              </a:ext>
            </a:extLst>
          </p:cNvPr>
          <p:cNvPicPr>
            <a:picLocks noChangeAspect="1"/>
          </p:cNvPicPr>
          <p:nvPr/>
        </p:nvPicPr>
        <p:blipFill rotWithShape="1">
          <a:blip r:embed="rId3"/>
          <a:srcRect t="13876"/>
          <a:stretch/>
        </p:blipFill>
        <p:spPr>
          <a:xfrm>
            <a:off x="988523" y="4826000"/>
            <a:ext cx="1943143" cy="1761039"/>
          </a:xfrm>
          <a:prstGeom prst="rect">
            <a:avLst/>
          </a:prstGeom>
        </p:spPr>
      </p:pic>
      <p:pic>
        <p:nvPicPr>
          <p:cNvPr id="13" name="Picture 12" descr="Diagram&#10;&#10;Description automatically generated">
            <a:extLst>
              <a:ext uri="{FF2B5EF4-FFF2-40B4-BE49-F238E27FC236}">
                <a16:creationId xmlns:a16="http://schemas.microsoft.com/office/drawing/2014/main" id="{4284E2B9-E395-EEF7-403D-856FD7C34616}"/>
              </a:ext>
            </a:extLst>
          </p:cNvPr>
          <p:cNvPicPr>
            <a:picLocks noChangeAspect="1"/>
          </p:cNvPicPr>
          <p:nvPr/>
        </p:nvPicPr>
        <p:blipFill>
          <a:blip r:embed="rId4"/>
          <a:stretch>
            <a:fillRect/>
          </a:stretch>
        </p:blipFill>
        <p:spPr>
          <a:xfrm>
            <a:off x="3169921" y="4188824"/>
            <a:ext cx="1952988" cy="2424686"/>
          </a:xfrm>
          <a:prstGeom prst="rect">
            <a:avLst/>
          </a:prstGeom>
        </p:spPr>
      </p:pic>
      <p:sp>
        <p:nvSpPr>
          <p:cNvPr id="15" name="Slide Number Placeholder 14">
            <a:extLst>
              <a:ext uri="{FF2B5EF4-FFF2-40B4-BE49-F238E27FC236}">
                <a16:creationId xmlns:a16="http://schemas.microsoft.com/office/drawing/2014/main" id="{90815305-A7D1-6C83-AC7B-60582C71B013}"/>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39315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8EAECF0-AF6A-268B-873F-883631E65FEF}"/>
              </a:ext>
            </a:extLst>
          </p:cNvPr>
          <p:cNvSpPr txBox="1"/>
          <p:nvPr/>
        </p:nvSpPr>
        <p:spPr>
          <a:xfrm>
            <a:off x="875582" y="983712"/>
            <a:ext cx="9454551" cy="584775"/>
          </a:xfrm>
          <a:prstGeom prst="rect">
            <a:avLst/>
          </a:prstGeom>
          <a:noFill/>
        </p:spPr>
        <p:txBody>
          <a:bodyPr wrap="square" rtlCol="0">
            <a:spAutoFit/>
          </a:bodyPr>
          <a:lstStyle/>
          <a:p>
            <a:pPr algn="just"/>
            <a:r>
              <a:rPr lang="en-US" sz="1600" dirty="0">
                <a:solidFill>
                  <a:schemeClr val="bg2"/>
                </a:solidFill>
                <a:cs typeface="Times New Roman" panose="02020603050405020304" pitchFamily="18" charset="0"/>
              </a:rPr>
              <a:t>ENHANCED ENTITIY RELATIONSHIP MODEL </a:t>
            </a:r>
          </a:p>
          <a:p>
            <a:pPr algn="just"/>
            <a:r>
              <a:rPr lang="en-US" sz="1600" dirty="0">
                <a:solidFill>
                  <a:schemeClr val="bg2"/>
                </a:solidFill>
                <a:cs typeface="Times New Roman" panose="02020603050405020304" pitchFamily="18" charset="0"/>
              </a:rPr>
              <a:t>[ EER- MODEL ]:</a:t>
            </a:r>
          </a:p>
        </p:txBody>
      </p:sp>
      <p:sp>
        <p:nvSpPr>
          <p:cNvPr id="6" name="TextBox 5">
            <a:extLst>
              <a:ext uri="{FF2B5EF4-FFF2-40B4-BE49-F238E27FC236}">
                <a16:creationId xmlns:a16="http://schemas.microsoft.com/office/drawing/2014/main" id="{51923CA9-8DE4-C34C-417A-7211C71011EC}"/>
              </a:ext>
            </a:extLst>
          </p:cNvPr>
          <p:cNvSpPr txBox="1"/>
          <p:nvPr/>
        </p:nvSpPr>
        <p:spPr>
          <a:xfrm flipH="1">
            <a:off x="875582" y="1531463"/>
            <a:ext cx="4050101" cy="2031325"/>
          </a:xfrm>
          <a:prstGeom prst="rect">
            <a:avLst/>
          </a:prstGeom>
          <a:noFill/>
        </p:spPr>
        <p:txBody>
          <a:bodyPr wrap="square" rtlCol="0">
            <a:spAutoFit/>
          </a:bodyPr>
          <a:lstStyle/>
          <a:p>
            <a:pPr algn="just"/>
            <a:r>
              <a:rPr lang="en-US" sz="1400" dirty="0"/>
              <a:t>Enhanced ER models are helpful tools for designing databases with high-level models. This ER model represents the database that we use for the project. The tables represent the schema. Each rectangle in the table describes the attributes and constraints of that table in the schema. Connecting lines between the tables define the relationship with other table, each relation has a constraint that connect one with the other</a:t>
            </a:r>
          </a:p>
        </p:txBody>
      </p:sp>
      <p:pic>
        <p:nvPicPr>
          <p:cNvPr id="3" name="Picture 2" descr="Timeline&#10;&#10;Description automatically generated">
            <a:extLst>
              <a:ext uri="{FF2B5EF4-FFF2-40B4-BE49-F238E27FC236}">
                <a16:creationId xmlns:a16="http://schemas.microsoft.com/office/drawing/2014/main" id="{D4D72199-F4A1-6F38-538F-3126D1B201D1}"/>
              </a:ext>
            </a:extLst>
          </p:cNvPr>
          <p:cNvPicPr>
            <a:picLocks noChangeAspect="1"/>
          </p:cNvPicPr>
          <p:nvPr/>
        </p:nvPicPr>
        <p:blipFill rotWithShape="1">
          <a:blip r:embed="rId2"/>
          <a:srcRect l="2918" t="3019" r="1537"/>
          <a:stretch/>
        </p:blipFill>
        <p:spPr>
          <a:xfrm>
            <a:off x="5155890" y="981044"/>
            <a:ext cx="5868668" cy="5606869"/>
          </a:xfrm>
          <a:prstGeom prst="rect">
            <a:avLst/>
          </a:prstGeom>
          <a:ln>
            <a:solidFill>
              <a:schemeClr val="tx1">
                <a:lumMod val="75000"/>
              </a:schemeClr>
            </a:solidFill>
          </a:ln>
          <a:effectLst>
            <a:outerShdw blurRad="63500" sx="102000" sy="102000" algn="ctr" rotWithShape="0">
              <a:prstClr val="black">
                <a:alpha val="40000"/>
              </a:prstClr>
            </a:outerShdw>
          </a:effectLst>
        </p:spPr>
      </p:pic>
      <p:sp>
        <p:nvSpPr>
          <p:cNvPr id="10" name="Slide Number Placeholder 9">
            <a:extLst>
              <a:ext uri="{FF2B5EF4-FFF2-40B4-BE49-F238E27FC236}">
                <a16:creationId xmlns:a16="http://schemas.microsoft.com/office/drawing/2014/main" id="{CB0814F3-C44F-23B9-5F0D-F0CB2ACDEFDA}"/>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9498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8EAECF0-AF6A-268B-873F-883631E65FEF}"/>
              </a:ext>
            </a:extLst>
          </p:cNvPr>
          <p:cNvSpPr txBox="1"/>
          <p:nvPr/>
        </p:nvSpPr>
        <p:spPr>
          <a:xfrm>
            <a:off x="923708" y="983712"/>
            <a:ext cx="9454551" cy="461665"/>
          </a:xfrm>
          <a:prstGeom prst="rect">
            <a:avLst/>
          </a:prstGeom>
          <a:noFill/>
        </p:spPr>
        <p:txBody>
          <a:bodyPr wrap="square" rtlCol="0">
            <a:spAutoFit/>
          </a:bodyPr>
          <a:lstStyle/>
          <a:p>
            <a:pPr algn="just"/>
            <a:r>
              <a:rPr lang="en-US" sz="2400">
                <a:solidFill>
                  <a:schemeClr val="bg2"/>
                </a:solidFill>
                <a:latin typeface="+mn-lt"/>
              </a:rPr>
              <a:t>SQL DATABASE DEVELOPMENT</a:t>
            </a:r>
            <a:endParaRPr lang="en-US" sz="2400" dirty="0">
              <a:solidFill>
                <a:schemeClr val="bg2"/>
              </a:solidFill>
              <a:cs typeface="Times New Roman" panose="02020603050405020304" pitchFamily="18" charset="0"/>
            </a:endParaRPr>
          </a:p>
        </p:txBody>
      </p:sp>
      <p:pic>
        <p:nvPicPr>
          <p:cNvPr id="4" name="Picture 3" descr="Text&#10;&#10;Description automatically generated">
            <a:extLst>
              <a:ext uri="{FF2B5EF4-FFF2-40B4-BE49-F238E27FC236}">
                <a16:creationId xmlns:a16="http://schemas.microsoft.com/office/drawing/2014/main" id="{6478D726-9A2A-B600-B038-6AA8C470960C}"/>
              </a:ext>
            </a:extLst>
          </p:cNvPr>
          <p:cNvPicPr>
            <a:picLocks noChangeAspect="1"/>
          </p:cNvPicPr>
          <p:nvPr/>
        </p:nvPicPr>
        <p:blipFill>
          <a:blip r:embed="rId2"/>
          <a:stretch>
            <a:fillRect/>
          </a:stretch>
        </p:blipFill>
        <p:spPr>
          <a:xfrm>
            <a:off x="3085094" y="2875729"/>
            <a:ext cx="2918952" cy="2484939"/>
          </a:xfrm>
          <a:prstGeom prst="rect">
            <a:avLst/>
          </a:prstGeom>
        </p:spPr>
      </p:pic>
      <p:sp>
        <p:nvSpPr>
          <p:cNvPr id="5" name="TextBox 4">
            <a:extLst>
              <a:ext uri="{FF2B5EF4-FFF2-40B4-BE49-F238E27FC236}">
                <a16:creationId xmlns:a16="http://schemas.microsoft.com/office/drawing/2014/main" id="{99FC8334-0172-3067-C955-6953987D5B96}"/>
              </a:ext>
            </a:extLst>
          </p:cNvPr>
          <p:cNvSpPr txBox="1"/>
          <p:nvPr/>
        </p:nvSpPr>
        <p:spPr>
          <a:xfrm>
            <a:off x="923708" y="1632413"/>
            <a:ext cx="7241724" cy="830997"/>
          </a:xfrm>
          <a:prstGeom prst="rect">
            <a:avLst/>
          </a:prstGeom>
          <a:noFill/>
        </p:spPr>
        <p:txBody>
          <a:bodyPr wrap="square" rtlCol="0">
            <a:spAutoFit/>
          </a:bodyPr>
          <a:lstStyle/>
          <a:p>
            <a:pPr marL="285750" indent="-285750">
              <a:buClr>
                <a:schemeClr val="bg2"/>
              </a:buClr>
              <a:buFont typeface="Wingdings" panose="05000000000000000000" pitchFamily="2" charset="2"/>
              <a:buChar char="q"/>
            </a:pPr>
            <a:r>
              <a:rPr lang="en-US" sz="1600" dirty="0"/>
              <a:t>Consultant table below created by using </a:t>
            </a:r>
            <a:r>
              <a:rPr lang="en-US" sz="1600" b="1" dirty="0"/>
              <a:t>CREATE</a:t>
            </a:r>
            <a:r>
              <a:rPr lang="en-US" sz="1600" b="1" i="1" dirty="0"/>
              <a:t> </a:t>
            </a:r>
            <a:r>
              <a:rPr lang="en-US" sz="1600" dirty="0"/>
              <a:t>from MySQL workbench.</a:t>
            </a:r>
          </a:p>
          <a:p>
            <a:pPr>
              <a:buClr>
                <a:schemeClr val="bg2"/>
              </a:buClr>
            </a:pPr>
            <a:endParaRPr lang="en-US" sz="1600" dirty="0"/>
          </a:p>
          <a:p>
            <a:pPr marL="285750" indent="-285750">
              <a:buClr>
                <a:schemeClr val="bg2"/>
              </a:buClr>
              <a:buFont typeface="Wingdings" panose="05000000000000000000" pitchFamily="2" charset="2"/>
              <a:buChar char="q"/>
            </a:pPr>
            <a:r>
              <a:rPr lang="en-US" sz="1600" dirty="0"/>
              <a:t>The Consultant table contains following attributes with the respective datatypes.</a:t>
            </a:r>
          </a:p>
        </p:txBody>
      </p:sp>
      <p:sp>
        <p:nvSpPr>
          <p:cNvPr id="11" name="Slide Number Placeholder 10">
            <a:extLst>
              <a:ext uri="{FF2B5EF4-FFF2-40B4-BE49-F238E27FC236}">
                <a16:creationId xmlns:a16="http://schemas.microsoft.com/office/drawing/2014/main" id="{60B20619-6808-BCF7-C30B-1813E33B131B}"/>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1100004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8EAECF0-AF6A-268B-873F-883631E65FEF}"/>
              </a:ext>
            </a:extLst>
          </p:cNvPr>
          <p:cNvSpPr txBox="1"/>
          <p:nvPr/>
        </p:nvSpPr>
        <p:spPr>
          <a:xfrm>
            <a:off x="923708" y="983712"/>
            <a:ext cx="9454551" cy="461665"/>
          </a:xfrm>
          <a:prstGeom prst="rect">
            <a:avLst/>
          </a:prstGeom>
          <a:noFill/>
        </p:spPr>
        <p:txBody>
          <a:bodyPr wrap="square" rtlCol="0">
            <a:spAutoFit/>
          </a:bodyPr>
          <a:lstStyle/>
          <a:p>
            <a:pPr algn="just"/>
            <a:r>
              <a:rPr lang="en-US" sz="2400">
                <a:solidFill>
                  <a:schemeClr val="bg2"/>
                </a:solidFill>
                <a:latin typeface="+mn-lt"/>
              </a:rPr>
              <a:t>SQL DATABASE DEVELOPMENT</a:t>
            </a:r>
            <a:endParaRPr lang="en-US" sz="2400" dirty="0">
              <a:solidFill>
                <a:schemeClr val="bg2"/>
              </a:solidFill>
              <a:cs typeface="Times New Roman" panose="02020603050405020304" pitchFamily="18" charset="0"/>
            </a:endParaRPr>
          </a:p>
        </p:txBody>
      </p:sp>
      <p:sp>
        <p:nvSpPr>
          <p:cNvPr id="5" name="TextBox 4">
            <a:extLst>
              <a:ext uri="{FF2B5EF4-FFF2-40B4-BE49-F238E27FC236}">
                <a16:creationId xmlns:a16="http://schemas.microsoft.com/office/drawing/2014/main" id="{99FC8334-0172-3067-C955-6953987D5B96}"/>
              </a:ext>
            </a:extLst>
          </p:cNvPr>
          <p:cNvSpPr txBox="1"/>
          <p:nvPr/>
        </p:nvSpPr>
        <p:spPr>
          <a:xfrm>
            <a:off x="923707" y="1533609"/>
            <a:ext cx="7466313" cy="584775"/>
          </a:xfrm>
          <a:prstGeom prst="rect">
            <a:avLst/>
          </a:prstGeom>
          <a:noFill/>
        </p:spPr>
        <p:txBody>
          <a:bodyPr wrap="square" rtlCol="0">
            <a:spAutoFit/>
          </a:bodyPr>
          <a:lstStyle/>
          <a:p>
            <a:pPr marL="285750" indent="-285750">
              <a:buClr>
                <a:schemeClr val="bg2"/>
              </a:buClr>
              <a:buFont typeface="Wingdings" panose="05000000000000000000" pitchFamily="2" charset="2"/>
              <a:buChar char="q"/>
            </a:pPr>
            <a:r>
              <a:rPr lang="en-US" sz="1600" dirty="0"/>
              <a:t>The below Consultant table is created by using MYSQL query. Here, data is retrieved from Consultant table using </a:t>
            </a:r>
            <a:r>
              <a:rPr lang="en-US" sz="1600" b="1" dirty="0"/>
              <a:t>SELECT</a:t>
            </a:r>
            <a:r>
              <a:rPr lang="en-US" sz="1600" dirty="0"/>
              <a:t> command.</a:t>
            </a:r>
          </a:p>
        </p:txBody>
      </p:sp>
      <p:pic>
        <p:nvPicPr>
          <p:cNvPr id="3" name="Picture 2" descr="Graphical user interface, table&#10;&#10;Description automatically generated with medium confidence">
            <a:extLst>
              <a:ext uri="{FF2B5EF4-FFF2-40B4-BE49-F238E27FC236}">
                <a16:creationId xmlns:a16="http://schemas.microsoft.com/office/drawing/2014/main" id="{69A98A3F-C064-E976-70CB-DE7297B2523F}"/>
              </a:ext>
            </a:extLst>
          </p:cNvPr>
          <p:cNvPicPr>
            <a:picLocks noChangeAspect="1"/>
          </p:cNvPicPr>
          <p:nvPr/>
        </p:nvPicPr>
        <p:blipFill>
          <a:blip r:embed="rId2"/>
          <a:stretch>
            <a:fillRect/>
          </a:stretch>
        </p:blipFill>
        <p:spPr>
          <a:xfrm>
            <a:off x="1687714" y="2491817"/>
            <a:ext cx="6702306" cy="2649202"/>
          </a:xfrm>
          <a:prstGeom prst="rect">
            <a:avLst/>
          </a:prstGeom>
        </p:spPr>
      </p:pic>
      <p:sp>
        <p:nvSpPr>
          <p:cNvPr id="10" name="Slide Number Placeholder 9">
            <a:extLst>
              <a:ext uri="{FF2B5EF4-FFF2-40B4-BE49-F238E27FC236}">
                <a16:creationId xmlns:a16="http://schemas.microsoft.com/office/drawing/2014/main" id="{5D6D0F90-C068-05A6-DF76-C5D30E4B3D4E}"/>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39033016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purl.org/dc/terms/"/>
    <ds:schemaRef ds:uri="71af3243-3dd4-4a8d-8c0d-dd76da1f02a5"/>
    <ds:schemaRef ds:uri="http://purl.org/dc/dcmitype/"/>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16c05727-aa75-4e4a-9b5f-8a80a1165891"/>
    <ds:schemaRef ds:uri="http://www.w3.org/XML/1998/namespace"/>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TM04033919[[fn=Circuit]]</Template>
  <TotalTime>1920</TotalTime>
  <Words>1054</Words>
  <Application>Microsoft Office PowerPoint</Application>
  <PresentationFormat>Widescreen</PresentationFormat>
  <Paragraphs>114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Times New Roman</vt:lpstr>
      <vt:lpstr>Tw Cen MT</vt:lpstr>
      <vt:lpstr>Wingdings</vt:lpstr>
      <vt:lpstr>Circuit</vt:lpstr>
      <vt:lpstr>CONSULTANCY MANAGEMENT SYSTEM</vt:lpstr>
      <vt:lpstr>OUTLINE</vt:lpstr>
      <vt:lpstr>CONSULTANCY MANAGEMENT SYSTEM</vt:lpstr>
      <vt:lpstr>PowerPoint Presentation</vt:lpstr>
      <vt:lpstr>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CONSULTANCY MANAGEMENT SYSTEM</dc:title>
  <dc:creator>Julakanti Tejeswar</dc:creator>
  <cp:lastModifiedBy>Julakanti Tejeswar</cp:lastModifiedBy>
  <cp:revision>22</cp:revision>
  <dcterms:created xsi:type="dcterms:W3CDTF">2022-06-14T20:09:13Z</dcterms:created>
  <dcterms:modified xsi:type="dcterms:W3CDTF">2022-06-16T17:25:52Z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